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697" r:id="rId2"/>
  </p:sldMasterIdLst>
  <p:notesMasterIdLst>
    <p:notesMasterId r:id="rId33"/>
  </p:notesMasterIdLst>
  <p:sldIdLst>
    <p:sldId id="256" r:id="rId3"/>
    <p:sldId id="258" r:id="rId4"/>
    <p:sldId id="260" r:id="rId5"/>
    <p:sldId id="314" r:id="rId6"/>
    <p:sldId id="291" r:id="rId7"/>
    <p:sldId id="311" r:id="rId8"/>
    <p:sldId id="307" r:id="rId9"/>
    <p:sldId id="293" r:id="rId10"/>
    <p:sldId id="294" r:id="rId11"/>
    <p:sldId id="296" r:id="rId12"/>
    <p:sldId id="313" r:id="rId13"/>
    <p:sldId id="308" r:id="rId14"/>
    <p:sldId id="263" r:id="rId15"/>
    <p:sldId id="264" r:id="rId16"/>
    <p:sldId id="265" r:id="rId17"/>
    <p:sldId id="266" r:id="rId18"/>
    <p:sldId id="274" r:id="rId19"/>
    <p:sldId id="288" r:id="rId20"/>
    <p:sldId id="302" r:id="rId21"/>
    <p:sldId id="303" r:id="rId22"/>
    <p:sldId id="297" r:id="rId23"/>
    <p:sldId id="309" r:id="rId24"/>
    <p:sldId id="310" r:id="rId25"/>
    <p:sldId id="280" r:id="rId26"/>
    <p:sldId id="278" r:id="rId27"/>
    <p:sldId id="305" r:id="rId28"/>
    <p:sldId id="306" r:id="rId29"/>
    <p:sldId id="286" r:id="rId30"/>
    <p:sldId id="304" r:id="rId31"/>
    <p:sldId id="287" r:id="rId3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24A80A-38F0-0AD2-7AB0-99ECA9F44DD4}" name="Katrijn Ossaer" initials="KO" userId="S::KOS@vivosocialprofit.org::dece9e1f-eb9c-46d2-b902-59a41ae9c4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7E93"/>
    <a:srgbClr val="19A79E"/>
    <a:srgbClr val="E9428C"/>
    <a:srgbClr val="EDEAE1"/>
    <a:srgbClr val="84AAB2"/>
    <a:srgbClr val="63C3D1"/>
    <a:srgbClr val="3A2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47" autoAdjust="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A2179"/>
            </a:solidFill>
            <a:ln>
              <a:noFill/>
            </a:ln>
          </c:spPr>
          <c:dPt>
            <c:idx val="0"/>
            <c:bubble3D val="0"/>
            <c:spPr>
              <a:solidFill>
                <a:srgbClr val="3A21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CE-9742-B4FD-1CF739B202BE}"/>
              </c:ext>
            </c:extLst>
          </c:dPt>
          <c:dPt>
            <c:idx val="1"/>
            <c:bubble3D val="0"/>
            <c:spPr>
              <a:solidFill>
                <a:srgbClr val="3A21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0CE-9742-B4FD-1CF739B202B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CE-9742-B4FD-1CF739B20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E7E93"/>
            </a:solidFill>
            <a:ln>
              <a:noFill/>
            </a:ln>
          </c:spPr>
          <c:dPt>
            <c:idx val="0"/>
            <c:bubble3D val="0"/>
            <c:spPr>
              <a:solidFill>
                <a:srgbClr val="3E7E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92-FA4B-AA72-ADF5668FE161}"/>
              </c:ext>
            </c:extLst>
          </c:dPt>
          <c:dPt>
            <c:idx val="1"/>
            <c:bubble3D val="0"/>
            <c:spPr>
              <a:solidFill>
                <a:srgbClr val="3E7E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92-FA4B-AA72-ADF5668FE161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92-FA4B-AA72-ADF5668FE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3C3D1"/>
            </a:solidFill>
            <a:ln>
              <a:noFill/>
            </a:ln>
          </c:spPr>
          <c:dPt>
            <c:idx val="0"/>
            <c:bubble3D val="0"/>
            <c:spPr>
              <a:solidFill>
                <a:srgbClr val="63C3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65-9149-81BF-D9A438BC5E93}"/>
              </c:ext>
            </c:extLst>
          </c:dPt>
          <c:dPt>
            <c:idx val="1"/>
            <c:bubble3D val="0"/>
            <c:spPr>
              <a:solidFill>
                <a:srgbClr val="63C3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65-9149-81BF-D9A438BC5E93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65-9149-81BF-D9A438BC5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9A79E"/>
            </a:solidFill>
            <a:ln>
              <a:noFill/>
            </a:ln>
          </c:spPr>
          <c:dPt>
            <c:idx val="0"/>
            <c:bubble3D val="0"/>
            <c:spPr>
              <a:solidFill>
                <a:srgbClr val="19A7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51-FE43-95DC-7F5BE9FBEABC}"/>
              </c:ext>
            </c:extLst>
          </c:dPt>
          <c:dPt>
            <c:idx val="1"/>
            <c:bubble3D val="0"/>
            <c:spPr>
              <a:solidFill>
                <a:srgbClr val="19A7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51-FE43-95DC-7F5BE9FBEAB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51-FE43-95DC-7F5BE9FBE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2E040-82C1-47CE-8DBF-DABA8D7E895E}" type="datetimeFigureOut">
              <a:rPr lang="nl-BE" smtClean="0"/>
              <a:t>10/09/2024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0762-6F40-46C7-9E0E-D168600FB5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567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file:///\\Charlie\Media\VIVO\Foto's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file:///\\Charlie\VIVO\Communicatie\Huisstijl\Templates\Powerpoint\elementen-voor-in-presentatie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file:///\\Charlie\VIVO\Communicatie\Huisstijl\Handleiding%20huisstijl\Huistijlgids-Vivo-2022.pdf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02DE91C-48A4-8FBB-202B-D88320F6A9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54" y="0"/>
            <a:ext cx="12277107" cy="8675719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6" name="Afbeelding 5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11AB70AE-7B4B-EC89-09B0-7C289E6A76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828" y="5487729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1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CCC6B50F-C3A0-4946-AD1E-100281438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7" t="12963" r="24875" b="12778"/>
          <a:stretch/>
        </p:blipFill>
        <p:spPr>
          <a:xfrm>
            <a:off x="6285390" y="0"/>
            <a:ext cx="5906610" cy="6858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0" y="0"/>
            <a:ext cx="6223000" cy="685800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Parallellogram 16">
            <a:extLst>
              <a:ext uri="{FF2B5EF4-FFF2-40B4-BE49-F238E27FC236}">
                <a16:creationId xmlns:a16="http://schemas.microsoft.com/office/drawing/2014/main" id="{8C0EA5AE-384A-B349-9758-C87D80275148}"/>
              </a:ext>
            </a:extLst>
          </p:cNvPr>
          <p:cNvSpPr/>
          <p:nvPr userDrawn="1"/>
        </p:nvSpPr>
        <p:spPr>
          <a:xfrm>
            <a:off x="939800" y="2974587"/>
            <a:ext cx="5435600" cy="139700"/>
          </a:xfrm>
          <a:prstGeom prst="parallelogram">
            <a:avLst/>
          </a:prstGeom>
          <a:solidFill>
            <a:srgbClr val="EDE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0A32C9-98CA-4846-B7CB-827E13FB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960" y="1905493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734737F-30A5-2E4D-FF7C-0793F43794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03" y="6047958"/>
            <a:ext cx="1168321" cy="65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78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7D93C-AF63-321B-A11C-F59C7F90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461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80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7" b="21642"/>
          <a:stretch>
            <a:fillRect/>
          </a:stretch>
        </p:blipFill>
        <p:spPr bwMode="auto">
          <a:xfrm>
            <a:off x="11113" y="14288"/>
            <a:ext cx="209073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17653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6" name="Afbeelding 5" descr="action-adult-affection-eldery-339620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27" b="30436"/>
          <a:stretch/>
        </p:blipFill>
        <p:spPr>
          <a:xfrm>
            <a:off x="0" y="4804983"/>
            <a:ext cx="12192000" cy="205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2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e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A7C2D-7D6D-C4D8-2A62-88B120EE6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18F1855-7865-BF01-DDD4-16D0F254B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E67973-2357-678A-B56A-DCFDC111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1AAB0F-2F22-A9BC-34EB-288BCFA5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EE8029-3049-69C6-93E3-6BAD69B49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11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-z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1D643-7847-92DC-C38F-E40A4A70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433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43BE475-011C-4180-C67B-7D208D1C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F6C092-E425-B041-DA14-D9A0C35EF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6B42301-7763-3B05-6F23-8D9BCB0F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0DC3BEE-E837-DAA8-1882-5314A5A5B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4990160"/>
          </a:xfrm>
        </p:spPr>
        <p:txBody>
          <a:bodyPr/>
          <a:lstStyle>
            <a:lvl1pPr marL="228600" indent="-228600">
              <a:buClr>
                <a:srgbClr val="3E7E93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8001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9994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-tekst-object-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B2079-612A-42A4-4C60-F1ABB25E4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BAB03F-BB4F-18A7-D5DB-2357C9AAC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42F5E8-16F5-A7A0-9706-3A592F0B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0D22C8-9D87-D22A-E61B-4FD6CD0A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A82DEB-4613-D828-4C45-1BC5D519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346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D8174-7A83-28CC-34E9-230FAF45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2DD3F-385F-F128-04C9-B961A9B35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7565"/>
            <a:ext cx="5181600" cy="512939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A8090A-2A33-3CDB-48C5-E71BA9F2E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333384-061E-7322-7E92-C7E9A6F65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887567-22A4-CEB3-DAAA-3536D3D4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F9176A-2937-1ADD-E014-FF8BBD69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647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EF8F4-6589-89D1-581F-683FDEA4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894642"/>
          </a:xfrm>
        </p:spPr>
        <p:txBody>
          <a:bodyPr anchor="b"/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6DFB6-E8D2-1769-AC7D-F31F1F3AF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F126B85-33EA-3402-3040-FA6FD1B86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06353"/>
            <a:ext cx="3932237" cy="38626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6D0ABB-B774-4975-405A-B676F552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4E43975-81A5-2172-DF79-645A41AF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77E7179-577D-AC8E-03DC-DDB48CA0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B5FE8B2-7C2E-FC2E-62E1-259D64C0B8C2}"/>
              </a:ext>
            </a:extLst>
          </p:cNvPr>
          <p:cNvSpPr txBox="1">
            <a:spLocks/>
          </p:cNvSpPr>
          <p:nvPr userDrawn="1"/>
        </p:nvSpPr>
        <p:spPr>
          <a:xfrm>
            <a:off x="838200" y="2344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76789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B6C05-FBC5-FAF8-A3F7-CFCBD2A5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78"/>
            <a:ext cx="10515600" cy="7060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7954D05-F926-45DC-A999-5F38A3DF9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32155"/>
            <a:ext cx="10515600" cy="5271442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1FF490-6BF0-AA51-A438-9ECBA084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DAA37D-1DB8-7EAC-0333-E9B8D024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1CA2D0-5518-1CD9-E719-F5F3864F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414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k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" name="Chart 6">
            <a:extLst>
              <a:ext uri="{FF2B5EF4-FFF2-40B4-BE49-F238E27FC236}">
                <a16:creationId xmlns:a16="http://schemas.microsoft.com/office/drawing/2014/main" id="{6FE9CA12-EA9F-8841-A53F-99B98C3EB38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69401430"/>
              </p:ext>
            </p:extLst>
          </p:nvPr>
        </p:nvGraphicFramePr>
        <p:xfrm>
          <a:off x="828041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2" name="Chart 5">
            <a:extLst>
              <a:ext uri="{FF2B5EF4-FFF2-40B4-BE49-F238E27FC236}">
                <a16:creationId xmlns:a16="http://schemas.microsoft.com/office/drawing/2014/main" id="{7F818C37-1D01-7B41-AA46-9ADA8B9D16C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78205011"/>
              </p:ext>
            </p:extLst>
          </p:nvPr>
        </p:nvGraphicFramePr>
        <p:xfrm>
          <a:off x="828041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3" name="Chart 6">
            <a:extLst>
              <a:ext uri="{FF2B5EF4-FFF2-40B4-BE49-F238E27FC236}">
                <a16:creationId xmlns:a16="http://schemas.microsoft.com/office/drawing/2014/main" id="{9D25FA5E-3E5D-7848-B9BF-AFE577BF2F3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7597506"/>
              </p:ext>
            </p:extLst>
          </p:nvPr>
        </p:nvGraphicFramePr>
        <p:xfrm>
          <a:off x="3504355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4" name="Chart 7">
            <a:extLst>
              <a:ext uri="{FF2B5EF4-FFF2-40B4-BE49-F238E27FC236}">
                <a16:creationId xmlns:a16="http://schemas.microsoft.com/office/drawing/2014/main" id="{F8D982C2-F3B6-2A48-A755-3F6206CE63E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22328965"/>
              </p:ext>
            </p:extLst>
          </p:nvPr>
        </p:nvGraphicFramePr>
        <p:xfrm>
          <a:off x="6180668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5" name="Chart 8">
            <a:extLst>
              <a:ext uri="{FF2B5EF4-FFF2-40B4-BE49-F238E27FC236}">
                <a16:creationId xmlns:a16="http://schemas.microsoft.com/office/drawing/2014/main" id="{D0D4080F-40C4-5D4C-B25D-B0BECE13B4F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64720403"/>
              </p:ext>
            </p:extLst>
          </p:nvPr>
        </p:nvGraphicFramePr>
        <p:xfrm>
          <a:off x="8856980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AD38E32E-223A-3E43-8D17-308CD9981FA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63046" y="427989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5" name="Tijdelijke aanduiding voor tekst 2">
            <a:extLst>
              <a:ext uri="{FF2B5EF4-FFF2-40B4-BE49-F238E27FC236}">
                <a16:creationId xmlns:a16="http://schemas.microsoft.com/office/drawing/2014/main" id="{B3087EEE-4D00-DF47-9692-E77E1EFFD89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63046" y="497521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6" name="Tijdelijke aanduiding voor tekst 2">
            <a:extLst>
              <a:ext uri="{FF2B5EF4-FFF2-40B4-BE49-F238E27FC236}">
                <a16:creationId xmlns:a16="http://schemas.microsoft.com/office/drawing/2014/main" id="{F39D2E08-A260-9D47-9B18-B905AB7B1BE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009265" y="424205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E7E93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7" name="Tijdelijke aanduiding voor tekst 2">
            <a:extLst>
              <a:ext uri="{FF2B5EF4-FFF2-40B4-BE49-F238E27FC236}">
                <a16:creationId xmlns:a16="http://schemas.microsoft.com/office/drawing/2014/main" id="{BD2CAF5E-4DC9-C445-BD6C-0ACB4CA8017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009265" y="493737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E7E93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A66940AE-FFA1-B147-AC2C-B83B3A9EF5C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887546" y="4279888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63C3D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9" name="Tijdelijke aanduiding voor tekst 2">
            <a:extLst>
              <a:ext uri="{FF2B5EF4-FFF2-40B4-BE49-F238E27FC236}">
                <a16:creationId xmlns:a16="http://schemas.microsoft.com/office/drawing/2014/main" id="{07CC4184-8010-454C-9A0A-448C3F3BC0A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887546" y="4975210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63C3D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7F6A54A3-80B1-014F-BB12-BCFBED9213C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558009" y="424205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19A79E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31" name="Tijdelijke aanduiding voor tekst 2">
            <a:extLst>
              <a:ext uri="{FF2B5EF4-FFF2-40B4-BE49-F238E27FC236}">
                <a16:creationId xmlns:a16="http://schemas.microsoft.com/office/drawing/2014/main" id="{47DA1D86-5B3E-8946-B694-0F23432F9153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558009" y="493737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19A79E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588B59A4-7A9F-814B-B61B-F7CBC65715EE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68782" y="2684965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3A2179"/>
                </a:solidFill>
                <a:latin typeface="Simple-Line-Icons" panose="02000503000000000000" pitchFamily="2" charset="2"/>
              </a:rPr>
              <a:t></a:t>
            </a:r>
            <a:endParaRPr lang="ru-RU" sz="1400" dirty="0">
              <a:solidFill>
                <a:srgbClr val="3A2179"/>
              </a:solidFill>
            </a:endParaRPr>
          </a:p>
        </p:txBody>
      </p:sp>
      <p:sp>
        <p:nvSpPr>
          <p:cNvPr id="22" name="Tijdelijke aanduiding voor tekst 2">
            <a:extLst>
              <a:ext uri="{FF2B5EF4-FFF2-40B4-BE49-F238E27FC236}">
                <a16:creationId xmlns:a16="http://schemas.microsoft.com/office/drawing/2014/main" id="{223259ED-3216-9244-89F5-5189E016B1C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45096" y="2661312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3E7E93"/>
                </a:solidFill>
                <a:latin typeface="Simple-Line-Icons" panose="02000503000000000000" pitchFamily="2" charset="2"/>
              </a:rPr>
              <a:t></a:t>
            </a:r>
            <a:endParaRPr lang="en-US" sz="1400" dirty="0">
              <a:solidFill>
                <a:srgbClr val="3E7E93"/>
              </a:solidFill>
            </a:endParaRPr>
          </a:p>
        </p:txBody>
      </p:sp>
      <p:sp>
        <p:nvSpPr>
          <p:cNvPr id="23" name="Tijdelijke aanduiding voor tekst 2">
            <a:extLst>
              <a:ext uri="{FF2B5EF4-FFF2-40B4-BE49-F238E27FC236}">
                <a16:creationId xmlns:a16="http://schemas.microsoft.com/office/drawing/2014/main" id="{03D38382-9853-874F-BBF3-4FF469B690D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921409" y="2656819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63C3D1"/>
                </a:solidFill>
                <a:latin typeface="Simple-Line-Icons" panose="02000503000000000000" pitchFamily="2" charset="2"/>
              </a:rPr>
              <a:t></a:t>
            </a:r>
            <a:endParaRPr lang="en-US" sz="1400" dirty="0">
              <a:solidFill>
                <a:srgbClr val="63C3D1"/>
              </a:solidFill>
            </a:endParaRPr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DF6CF63F-9B41-6E4F-8EC8-AD6487489664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9597721" y="2684965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19A79E"/>
                </a:solidFill>
                <a:latin typeface="Simple-Line-Icons" panose="02000503000000000000" pitchFamily="2" charset="2"/>
              </a:rPr>
              <a:t></a:t>
            </a:r>
            <a:endParaRPr lang="en-US" sz="1400" dirty="0">
              <a:solidFill>
                <a:srgbClr val="19A79E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AEED4D4-1D0D-7BF7-348A-336CFCC5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525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374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C1BF421-2F65-B94B-BBA8-F0DAF3D81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6"/>
          <a:stretch/>
        </p:blipFill>
        <p:spPr>
          <a:xfrm>
            <a:off x="0" y="0"/>
            <a:ext cx="12256168" cy="6858000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3" name="Afbeelding 2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8A5D0958-C426-06F2-FD62-D094EEA83A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844" y="5390075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99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j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3">
            <a:extLst>
              <a:ext uri="{FF2B5EF4-FFF2-40B4-BE49-F238E27FC236}">
                <a16:creationId xmlns:a16="http://schemas.microsoft.com/office/drawing/2014/main" id="{BF0438BC-16CC-314A-9309-A32DB36392E3}"/>
              </a:ext>
            </a:extLst>
          </p:cNvPr>
          <p:cNvGrpSpPr/>
          <p:nvPr userDrawn="1"/>
        </p:nvGrpSpPr>
        <p:grpSpPr>
          <a:xfrm>
            <a:off x="704070" y="2771936"/>
            <a:ext cx="10682323" cy="2387893"/>
            <a:chOff x="704070" y="2771936"/>
            <a:chExt cx="8621231" cy="1927163"/>
          </a:xfrm>
        </p:grpSpPr>
        <p:grpSp>
          <p:nvGrpSpPr>
            <p:cNvPr id="69" name="Group 18">
              <a:extLst>
                <a:ext uri="{FF2B5EF4-FFF2-40B4-BE49-F238E27FC236}">
                  <a16:creationId xmlns:a16="http://schemas.microsoft.com/office/drawing/2014/main" id="{2A02664D-5678-6E44-BFF9-2D2474D8E9A7}"/>
                </a:ext>
              </a:extLst>
            </p:cNvPr>
            <p:cNvGrpSpPr/>
            <p:nvPr/>
          </p:nvGrpSpPr>
          <p:grpSpPr>
            <a:xfrm>
              <a:off x="704070" y="2771936"/>
              <a:ext cx="8621231" cy="1927163"/>
              <a:chOff x="6588508" y="5027196"/>
              <a:chExt cx="10710346" cy="1635242"/>
            </a:xfrm>
          </p:grpSpPr>
          <p:sp>
            <p:nvSpPr>
              <p:cNvPr id="84" name="Chevron 19">
                <a:extLst>
                  <a:ext uri="{FF2B5EF4-FFF2-40B4-BE49-F238E27FC236}">
                    <a16:creationId xmlns:a16="http://schemas.microsoft.com/office/drawing/2014/main" id="{81AD5561-46BF-D340-B80C-FA21855AD948}"/>
                  </a:ext>
                </a:extLst>
              </p:cNvPr>
              <p:cNvSpPr/>
              <p:nvPr/>
            </p:nvSpPr>
            <p:spPr>
              <a:xfrm>
                <a:off x="14224903" y="5027196"/>
                <a:ext cx="3073951" cy="1635242"/>
              </a:xfrm>
              <a:prstGeom prst="chevron">
                <a:avLst>
                  <a:gd name="adj" fmla="val 20758"/>
                </a:avLst>
              </a:prstGeom>
              <a:solidFill>
                <a:srgbClr val="19A79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Chevron 20">
                <a:extLst>
                  <a:ext uri="{FF2B5EF4-FFF2-40B4-BE49-F238E27FC236}">
                    <a16:creationId xmlns:a16="http://schemas.microsoft.com/office/drawing/2014/main" id="{F8833AB5-92EE-A042-B5C9-18C7364E5EFD}"/>
                  </a:ext>
                </a:extLst>
              </p:cNvPr>
              <p:cNvSpPr/>
              <p:nvPr/>
            </p:nvSpPr>
            <p:spPr>
              <a:xfrm>
                <a:off x="11515905" y="5027196"/>
                <a:ext cx="3073951" cy="1635242"/>
              </a:xfrm>
              <a:prstGeom prst="chevron">
                <a:avLst>
                  <a:gd name="adj" fmla="val 20758"/>
                </a:avLst>
              </a:prstGeom>
              <a:solidFill>
                <a:srgbClr val="63C3D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Chevron 21">
                <a:extLst>
                  <a:ext uri="{FF2B5EF4-FFF2-40B4-BE49-F238E27FC236}">
                    <a16:creationId xmlns:a16="http://schemas.microsoft.com/office/drawing/2014/main" id="{C7FCF1AB-0662-AB4F-B690-F60285D8C193}"/>
                  </a:ext>
                </a:extLst>
              </p:cNvPr>
              <p:cNvSpPr/>
              <p:nvPr/>
            </p:nvSpPr>
            <p:spPr>
              <a:xfrm>
                <a:off x="8806905" y="5027196"/>
                <a:ext cx="3073953" cy="1635242"/>
              </a:xfrm>
              <a:prstGeom prst="chevron">
                <a:avLst>
                  <a:gd name="adj" fmla="val 20758"/>
                </a:avLst>
              </a:prstGeom>
              <a:solidFill>
                <a:srgbClr val="3E7E9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Pentagon 22">
                <a:extLst>
                  <a:ext uri="{FF2B5EF4-FFF2-40B4-BE49-F238E27FC236}">
                    <a16:creationId xmlns:a16="http://schemas.microsoft.com/office/drawing/2014/main" id="{823B1687-6EBE-0B4E-BB2B-2F0BA90D8FAB}"/>
                  </a:ext>
                </a:extLst>
              </p:cNvPr>
              <p:cNvSpPr/>
              <p:nvPr userDrawn="1"/>
            </p:nvSpPr>
            <p:spPr>
              <a:xfrm>
                <a:off x="6588508" y="5027196"/>
                <a:ext cx="2583350" cy="1635242"/>
              </a:xfrm>
              <a:prstGeom prst="homePlate">
                <a:avLst>
                  <a:gd name="adj" fmla="val 22102"/>
                </a:avLst>
              </a:prstGeom>
              <a:solidFill>
                <a:srgbClr val="3A217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4572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0" name="Oval 24">
              <a:extLst>
                <a:ext uri="{FF2B5EF4-FFF2-40B4-BE49-F238E27FC236}">
                  <a16:creationId xmlns:a16="http://schemas.microsoft.com/office/drawing/2014/main" id="{CAF825E3-2DDA-9242-A58A-665E9FFB4BE8}"/>
                </a:ext>
              </a:extLst>
            </p:cNvPr>
            <p:cNvSpPr/>
            <p:nvPr/>
          </p:nvSpPr>
          <p:spPr>
            <a:xfrm>
              <a:off x="2446124" y="3494757"/>
              <a:ext cx="524365" cy="52436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1" name="Oval 25">
              <a:extLst>
                <a:ext uri="{FF2B5EF4-FFF2-40B4-BE49-F238E27FC236}">
                  <a16:creationId xmlns:a16="http://schemas.microsoft.com/office/drawing/2014/main" id="{9486C336-6363-B149-BECF-64F1FEFF9FF9}"/>
                </a:ext>
              </a:extLst>
            </p:cNvPr>
            <p:cNvSpPr/>
            <p:nvPr/>
          </p:nvSpPr>
          <p:spPr>
            <a:xfrm>
              <a:off x="4638775" y="3494757"/>
              <a:ext cx="524365" cy="524365"/>
            </a:xfrm>
            <a:prstGeom prst="ellipse">
              <a:avLst/>
            </a:prstGeom>
            <a:solidFill>
              <a:srgbClr val="DFECF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2" name="Oval 26">
              <a:extLst>
                <a:ext uri="{FF2B5EF4-FFF2-40B4-BE49-F238E27FC236}">
                  <a16:creationId xmlns:a16="http://schemas.microsoft.com/office/drawing/2014/main" id="{42065456-D8A0-BF4D-86F3-F7124236C32F}"/>
                </a:ext>
              </a:extLst>
            </p:cNvPr>
            <p:cNvSpPr/>
            <p:nvPr/>
          </p:nvSpPr>
          <p:spPr>
            <a:xfrm>
              <a:off x="6836972" y="3494757"/>
              <a:ext cx="524365" cy="524365"/>
            </a:xfrm>
            <a:prstGeom prst="ellipse">
              <a:avLst/>
            </a:prstGeom>
            <a:solidFill>
              <a:srgbClr val="DFECF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D93204A5-F80A-3E49-87CD-FB518E200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9433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2A3583A7-B4E5-6147-9552-883740409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699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rgbClr val="5B9B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123CD4AD-DF24-4448-9D7D-A8DAC2F8D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925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rgbClr val="5B9B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ijdelijke aanduiding voor tekst 2">
            <a:extLst>
              <a:ext uri="{FF2B5EF4-FFF2-40B4-BE49-F238E27FC236}">
                <a16:creationId xmlns:a16="http://schemas.microsoft.com/office/drawing/2014/main" id="{DBAC4D1D-E0DF-0446-90D9-38B19CF6A2D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877646" y="3981531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39" name="Tijdelijke aanduiding voor tekst 2">
            <a:extLst>
              <a:ext uri="{FF2B5EF4-FFF2-40B4-BE49-F238E27FC236}">
                <a16:creationId xmlns:a16="http://schemas.microsoft.com/office/drawing/2014/main" id="{06C9EAC4-5664-8248-A7A4-CDA3A008B09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79405" y="3981531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41" name="Tijdelijke aanduiding voor tekst 2">
            <a:extLst>
              <a:ext uri="{FF2B5EF4-FFF2-40B4-BE49-F238E27FC236}">
                <a16:creationId xmlns:a16="http://schemas.microsoft.com/office/drawing/2014/main" id="{08D4A1DF-5B7C-2F45-8C50-9EE9FCB9789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229606" y="3961665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43" name="Tijdelijke aanduiding voor tekst 2">
            <a:extLst>
              <a:ext uri="{FF2B5EF4-FFF2-40B4-BE49-F238E27FC236}">
                <a16:creationId xmlns:a16="http://schemas.microsoft.com/office/drawing/2014/main" id="{10AB7363-B31A-9541-9BA9-425CCA45B59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30288" y="3961665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6BA9FF4-6D69-081E-D6F9-C48C736AB1D0}"/>
              </a:ext>
            </a:extLst>
          </p:cNvPr>
          <p:cNvSpPr txBox="1">
            <a:spLocks/>
          </p:cNvSpPr>
          <p:nvPr userDrawn="1"/>
        </p:nvSpPr>
        <p:spPr>
          <a:xfrm>
            <a:off x="838200" y="2344"/>
            <a:ext cx="10515600" cy="743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DD6CDF9E-02DC-19C3-51C2-FEC6F39221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84202" y="3281012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DC1A7B28-B290-A4DD-C33C-D63715C4C8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9406" y="3281012"/>
            <a:ext cx="1407860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0" name="Tijdelijke aanduiding voor tekst 15">
            <a:extLst>
              <a:ext uri="{FF2B5EF4-FFF2-40B4-BE49-F238E27FC236}">
                <a16:creationId xmlns:a16="http://schemas.microsoft.com/office/drawing/2014/main" id="{A96CFDF4-ABE1-D115-8BAA-088F48E8BE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93540" y="3265363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1" name="Tijdelijke aanduiding voor tekst 15">
            <a:extLst>
              <a:ext uri="{FF2B5EF4-FFF2-40B4-BE49-F238E27FC236}">
                <a16:creationId xmlns:a16="http://schemas.microsoft.com/office/drawing/2014/main" id="{DCA00BC8-54D4-B14F-B959-5D8B4B4234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44181" y="3282905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7318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_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CF893B-60A0-76E4-00E9-03298A57B61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afbeeldingen voor de titelpagina’s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330039" y="1173987"/>
            <a:ext cx="1136341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Meer foto’s kan je hier vinden</a:t>
            </a:r>
            <a:br>
              <a:rPr lang="nl-NL" sz="2000" b="1" dirty="0"/>
            </a:br>
            <a:r>
              <a:rPr lang="nl-NL" sz="2000" b="0" dirty="0">
                <a:solidFill>
                  <a:srgbClr val="63C3D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V:\VIVO\Foto’s</a:t>
            </a:r>
            <a:endParaRPr lang="nl-NL" sz="2000" b="0" dirty="0">
              <a:solidFill>
                <a:srgbClr val="63C3D1"/>
              </a:solidFill>
            </a:endParaRPr>
          </a:p>
          <a:p>
            <a:endParaRPr lang="nl-NL" sz="2000" b="1" dirty="0">
              <a:solidFill>
                <a:srgbClr val="63C3D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De foto’s zijn daar een beetje per sector en/of thema gegroepeerd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In het mapje Care-er staan ook foto’s voor alle zorgberoepen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In CANVA zit ook erg veel beeldmateriaal (</a:t>
            </a:r>
            <a:r>
              <a:rPr lang="nl-NL" sz="2000" b="0" i="1" dirty="0">
                <a:solidFill>
                  <a:schemeClr val="bg1"/>
                </a:solidFill>
              </a:rPr>
              <a:t>NB: elk team heeft een CANVA-account</a:t>
            </a:r>
            <a:r>
              <a:rPr lang="nl-NL" sz="2000" b="0" dirty="0">
                <a:solidFill>
                  <a:schemeClr val="bg1"/>
                </a:solidFill>
              </a:rPr>
              <a:t>)</a:t>
            </a:r>
            <a:br>
              <a:rPr lang="nl-NL" sz="2000" b="1" dirty="0"/>
            </a:br>
            <a:endParaRPr lang="nl-NL" sz="2000" b="1" dirty="0"/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Om een andere foto te gebruiken, doe je dit: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1. In de bovenste balk </a:t>
            </a:r>
            <a:r>
              <a:rPr lang="nl-NL" dirty="0" err="1">
                <a:solidFill>
                  <a:schemeClr val="bg1"/>
                </a:solidFill>
              </a:rPr>
              <a:t>Powerpoint</a:t>
            </a:r>
            <a:r>
              <a:rPr lang="nl-NL" dirty="0">
                <a:solidFill>
                  <a:schemeClr val="bg1"/>
                </a:solidFill>
              </a:rPr>
              <a:t>, kies je het tabblad Beeld</a:t>
            </a:r>
          </a:p>
          <a:p>
            <a:pPr>
              <a:spcBef>
                <a:spcPts val="600"/>
              </a:spcBef>
            </a:pPr>
            <a:r>
              <a:rPr lang="nl-NL" dirty="0">
                <a:solidFill>
                  <a:schemeClr val="bg1"/>
                </a:solidFill>
              </a:rPr>
              <a:t>2. Op het volgende blad kies je bij Modelweergave: </a:t>
            </a:r>
            <a:r>
              <a:rPr lang="nl-NL" dirty="0" err="1">
                <a:solidFill>
                  <a:schemeClr val="bg1"/>
                </a:solidFill>
              </a:rPr>
              <a:t>Diamodel</a:t>
            </a:r>
            <a:endParaRPr lang="nl-NL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nl-NL" dirty="0">
                <a:solidFill>
                  <a:schemeClr val="bg1"/>
                </a:solidFill>
              </a:rPr>
              <a:t>3. Je kiest </a:t>
            </a:r>
            <a:r>
              <a:rPr lang="nl-NL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nl-NL" dirty="0">
                <a:solidFill>
                  <a:schemeClr val="bg1"/>
                </a:solidFill>
              </a:rPr>
              <a:t> de </a:t>
            </a:r>
            <a:r>
              <a:rPr lang="nl-NL" dirty="0" err="1">
                <a:solidFill>
                  <a:schemeClr val="bg1"/>
                </a:solidFill>
              </a:rPr>
              <a:t>linkerkolom</a:t>
            </a:r>
            <a:r>
              <a:rPr lang="nl-NL" dirty="0">
                <a:solidFill>
                  <a:schemeClr val="bg1"/>
                </a:solidFill>
              </a:rPr>
              <a:t> de titelslide die je wil bewerken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 4. Verwijder de foto die er staat, en plak de foto die jij wil in de plaats.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      Met rechtermuisknop plaats stel je voorgrond / achtergrond in</a:t>
            </a:r>
          </a:p>
          <a:p>
            <a:r>
              <a:rPr lang="nl-NL" dirty="0">
                <a:solidFill>
                  <a:schemeClr val="bg1"/>
                </a:solidFill>
              </a:rPr>
              <a:t>		</a:t>
            </a:r>
          </a:p>
          <a:p>
            <a:r>
              <a:rPr lang="nl-NL" dirty="0">
                <a:solidFill>
                  <a:schemeClr val="bg1"/>
                </a:solidFill>
              </a:rPr>
              <a:t>5. Daarna sluit je de modelweergave – en de dia is klaar met de foto die jij wil.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2EF8DBB-4156-7525-8CAE-9CDA7FFF24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3398" y="4219368"/>
            <a:ext cx="4717189" cy="73920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3A927A0-DFD0-AE5F-EAEC-BA928E797B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9761" y="3854476"/>
            <a:ext cx="5151566" cy="22099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40B83F7-29B2-4126-787C-19543EA2F8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20566" y="5582567"/>
            <a:ext cx="80779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19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-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CF893B-60A0-76E4-00E9-03298A57B61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illustraties / knoppen om te gebruiken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435006" y="1349406"/>
            <a:ext cx="113634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De knoppen vind je hier:</a:t>
            </a:r>
            <a:br>
              <a:rPr lang="nl-NL" sz="2000" b="1" dirty="0">
                <a:solidFill>
                  <a:srgbClr val="3E7E93"/>
                </a:solidFill>
              </a:rPr>
            </a:br>
            <a:r>
              <a:rPr lang="nl-NL" sz="2000" b="0" dirty="0">
                <a:solidFill>
                  <a:srgbClr val="63C3D1"/>
                </a:solidFill>
                <a:hlinkClick r:id="rId2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G:\Communicatie\Huisstijl\Templates\Powerpoint\elementen-voor-in-presentatie.pptx</a:t>
            </a:r>
            <a:endParaRPr lang="nl-NL" sz="2000" b="0" dirty="0">
              <a:solidFill>
                <a:srgbClr val="63C3D1"/>
              </a:solidFill>
            </a:endParaRPr>
          </a:p>
          <a:p>
            <a:endParaRPr lang="nl-NL" sz="2000" dirty="0"/>
          </a:p>
          <a:p>
            <a:endParaRPr lang="nl-NL" sz="2000" b="1" dirty="0"/>
          </a:p>
          <a:p>
            <a:r>
              <a:rPr lang="nl-NL" sz="2000" b="0" dirty="0">
                <a:solidFill>
                  <a:schemeClr val="bg1"/>
                </a:solidFill>
              </a:rPr>
              <a:t>Om deze knoppen te gebruiken, open je de presentatie.</a:t>
            </a:r>
            <a:br>
              <a:rPr lang="nl-NL" sz="2000" b="0" dirty="0">
                <a:solidFill>
                  <a:schemeClr val="bg1"/>
                </a:solidFill>
              </a:rPr>
            </a:br>
            <a:r>
              <a:rPr lang="nl-NL" sz="2000" b="0" dirty="0">
                <a:solidFill>
                  <a:schemeClr val="bg1"/>
                </a:solidFill>
              </a:rPr>
              <a:t>De knoppen zijn aparte afbeeldingen.</a:t>
            </a:r>
          </a:p>
          <a:p>
            <a:r>
              <a:rPr lang="nl-NL" sz="2000" b="0" dirty="0">
                <a:solidFill>
                  <a:schemeClr val="bg1"/>
                </a:solidFill>
              </a:rPr>
              <a:t>Knippen en plakken kan naar hartenlust.</a:t>
            </a:r>
          </a:p>
          <a:p>
            <a:endParaRPr lang="nl-NL" sz="2000" b="0" dirty="0">
              <a:solidFill>
                <a:schemeClr val="bg1"/>
              </a:solidFill>
            </a:endParaRPr>
          </a:p>
          <a:p>
            <a:endParaRPr lang="nl-NL" sz="2000" b="0" dirty="0"/>
          </a:p>
          <a:p>
            <a:endParaRPr lang="nl-NL" dirty="0"/>
          </a:p>
          <a:p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C27DFF-E499-7B04-D93A-7CF3E6B5BC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8417" y="2431465"/>
            <a:ext cx="2514352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BD23BDF-A537-9C18-2BAC-10259E3E3B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70033" y="3221311"/>
            <a:ext cx="2544869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6811A7E-A000-C9E1-96B1-46F7B0EF7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81675" y="4291080"/>
            <a:ext cx="2473484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grpSp>
        <p:nvGrpSpPr>
          <p:cNvPr id="13" name="Group 385">
            <a:extLst>
              <a:ext uri="{FF2B5EF4-FFF2-40B4-BE49-F238E27FC236}">
                <a16:creationId xmlns:a16="http://schemas.microsoft.com/office/drawing/2014/main" id="{DF88D08B-0C3E-B7C0-8A67-424ECDB384FD}"/>
              </a:ext>
            </a:extLst>
          </p:cNvPr>
          <p:cNvGrpSpPr/>
          <p:nvPr/>
        </p:nvGrpSpPr>
        <p:grpSpPr>
          <a:xfrm>
            <a:off x="3827592" y="4109885"/>
            <a:ext cx="810909" cy="826624"/>
            <a:chOff x="8204200" y="5537200"/>
            <a:chExt cx="863600" cy="863600"/>
          </a:xfrm>
          <a:solidFill>
            <a:srgbClr val="3E7E93"/>
          </a:solidFill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64B1C080-CC69-F00D-A605-87180C4B2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F396E676-594F-44BD-21BE-B0B29B2EC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9150" y="5772150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5D8D4243-7439-7D06-ACDC-24E445F28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225" y="5886450"/>
              <a:ext cx="139700" cy="92075"/>
            </a:xfrm>
            <a:custGeom>
              <a:avLst/>
              <a:gdLst>
                <a:gd name="T0" fmla="*/ 88 w 88"/>
                <a:gd name="T1" fmla="*/ 0 h 58"/>
                <a:gd name="T2" fmla="*/ 30 w 88"/>
                <a:gd name="T3" fmla="*/ 58 h 58"/>
                <a:gd name="T4" fmla="*/ 0 w 88"/>
                <a:gd name="T5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58">
                  <a:moveTo>
                    <a:pt x="88" y="0"/>
                  </a:moveTo>
                  <a:lnTo>
                    <a:pt x="30" y="5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5C1B54F4-3EE2-347A-42E4-288CCFB9F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975" y="6022975"/>
              <a:ext cx="130175" cy="130175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4" name="Group 390">
            <a:extLst>
              <a:ext uri="{FF2B5EF4-FFF2-40B4-BE49-F238E27FC236}">
                <a16:creationId xmlns:a16="http://schemas.microsoft.com/office/drawing/2014/main" id="{994547CD-6EFB-6EAE-BE66-A8069D148671}"/>
              </a:ext>
            </a:extLst>
          </p:cNvPr>
          <p:cNvGrpSpPr/>
          <p:nvPr/>
        </p:nvGrpSpPr>
        <p:grpSpPr>
          <a:xfrm>
            <a:off x="1630388" y="4109885"/>
            <a:ext cx="810909" cy="826624"/>
            <a:chOff x="5664200" y="5537200"/>
            <a:chExt cx="863600" cy="863600"/>
          </a:xfrm>
          <a:solidFill>
            <a:srgbClr val="3E7E93"/>
          </a:solidFill>
        </p:grpSpPr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6ED7D47D-019F-B1B8-AF12-6752ED095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23AB3A7B-11B3-AC73-664A-A5E194896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325" y="5775325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4 w 202"/>
                <a:gd name="T9" fmla="*/ 158 h 202"/>
                <a:gd name="T10" fmla="*/ 172 w 202"/>
                <a:gd name="T11" fmla="*/ 172 h 202"/>
                <a:gd name="T12" fmla="*/ 158 w 202"/>
                <a:gd name="T13" fmla="*/ 184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0 w 202"/>
                <a:gd name="T23" fmla="*/ 200 h 202"/>
                <a:gd name="T24" fmla="*/ 62 w 202"/>
                <a:gd name="T25" fmla="*/ 194 h 202"/>
                <a:gd name="T26" fmla="*/ 44 w 202"/>
                <a:gd name="T27" fmla="*/ 184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0 h 202"/>
                <a:gd name="T42" fmla="*/ 8 w 202"/>
                <a:gd name="T43" fmla="*/ 62 h 202"/>
                <a:gd name="T44" fmla="*/ 18 w 202"/>
                <a:gd name="T45" fmla="*/ 44 h 202"/>
                <a:gd name="T46" fmla="*/ 30 w 202"/>
                <a:gd name="T47" fmla="*/ 30 h 202"/>
                <a:gd name="T48" fmla="*/ 44 w 202"/>
                <a:gd name="T49" fmla="*/ 18 h 202"/>
                <a:gd name="T50" fmla="*/ 62 w 202"/>
                <a:gd name="T51" fmla="*/ 8 h 202"/>
                <a:gd name="T52" fmla="*/ 80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4 w 202"/>
                <a:gd name="T67" fmla="*/ 44 h 202"/>
                <a:gd name="T68" fmla="*/ 194 w 202"/>
                <a:gd name="T69" fmla="*/ 62 h 202"/>
                <a:gd name="T70" fmla="*/ 200 w 202"/>
                <a:gd name="T71" fmla="*/ 80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4" y="158"/>
                  </a:lnTo>
                  <a:lnTo>
                    <a:pt x="172" y="172"/>
                  </a:lnTo>
                  <a:lnTo>
                    <a:pt x="158" y="184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0" y="200"/>
                  </a:lnTo>
                  <a:lnTo>
                    <a:pt x="62" y="194"/>
                  </a:lnTo>
                  <a:lnTo>
                    <a:pt x="44" y="184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0"/>
                  </a:lnTo>
                  <a:lnTo>
                    <a:pt x="8" y="62"/>
                  </a:lnTo>
                  <a:lnTo>
                    <a:pt x="18" y="44"/>
                  </a:lnTo>
                  <a:lnTo>
                    <a:pt x="30" y="30"/>
                  </a:lnTo>
                  <a:lnTo>
                    <a:pt x="44" y="18"/>
                  </a:lnTo>
                  <a:lnTo>
                    <a:pt x="62" y="8"/>
                  </a:lnTo>
                  <a:lnTo>
                    <a:pt x="80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4" y="44"/>
                  </a:lnTo>
                  <a:lnTo>
                    <a:pt x="194" y="62"/>
                  </a:lnTo>
                  <a:lnTo>
                    <a:pt x="200" y="80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4" name="Line 112">
              <a:extLst>
                <a:ext uri="{FF2B5EF4-FFF2-40B4-BE49-F238E27FC236}">
                  <a16:creationId xmlns:a16="http://schemas.microsoft.com/office/drawing/2014/main" id="{A4343868-823C-7723-5BCB-E5208DF5C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8550" y="6051550"/>
              <a:ext cx="111125" cy="111125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5" name="Group 394">
            <a:extLst>
              <a:ext uri="{FF2B5EF4-FFF2-40B4-BE49-F238E27FC236}">
                <a16:creationId xmlns:a16="http://schemas.microsoft.com/office/drawing/2014/main" id="{BE9F524E-C42C-5431-C488-135C3DD86413}"/>
              </a:ext>
            </a:extLst>
          </p:cNvPr>
          <p:cNvGrpSpPr/>
          <p:nvPr/>
        </p:nvGrpSpPr>
        <p:grpSpPr>
          <a:xfrm>
            <a:off x="2722211" y="4119001"/>
            <a:ext cx="810909" cy="826624"/>
            <a:chOff x="6934200" y="5537200"/>
            <a:chExt cx="863600" cy="863600"/>
          </a:xfrm>
          <a:solidFill>
            <a:srgbClr val="3E7E93"/>
          </a:solidFill>
        </p:grpSpPr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0D7823C-2ECE-7A08-6E87-379296601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9" name="Freeform 113">
              <a:extLst>
                <a:ext uri="{FF2B5EF4-FFF2-40B4-BE49-F238E27FC236}">
                  <a16:creationId xmlns:a16="http://schemas.microsoft.com/office/drawing/2014/main" id="{DAE96802-BA83-3280-1EFE-A2636A01E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5772150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0" name="Freeform 114">
              <a:extLst>
                <a:ext uri="{FF2B5EF4-FFF2-40B4-BE49-F238E27FC236}">
                  <a16:creationId xmlns:a16="http://schemas.microsoft.com/office/drawing/2014/main" id="{1EEF52C4-F6B8-2614-F5FD-2554C360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0" y="5822950"/>
              <a:ext cx="111125" cy="111125"/>
            </a:xfrm>
            <a:custGeom>
              <a:avLst/>
              <a:gdLst>
                <a:gd name="T0" fmla="*/ 0 w 70"/>
                <a:gd name="T1" fmla="*/ 70 h 70"/>
                <a:gd name="T2" fmla="*/ 0 w 70"/>
                <a:gd name="T3" fmla="*/ 70 h 70"/>
                <a:gd name="T4" fmla="*/ 2 w 70"/>
                <a:gd name="T5" fmla="*/ 56 h 70"/>
                <a:gd name="T6" fmla="*/ 6 w 70"/>
                <a:gd name="T7" fmla="*/ 42 h 70"/>
                <a:gd name="T8" fmla="*/ 12 w 70"/>
                <a:gd name="T9" fmla="*/ 32 h 70"/>
                <a:gd name="T10" fmla="*/ 22 w 70"/>
                <a:gd name="T11" fmla="*/ 20 h 70"/>
                <a:gd name="T12" fmla="*/ 32 w 70"/>
                <a:gd name="T13" fmla="*/ 12 h 70"/>
                <a:gd name="T14" fmla="*/ 42 w 70"/>
                <a:gd name="T15" fmla="*/ 6 h 70"/>
                <a:gd name="T16" fmla="*/ 56 w 70"/>
                <a:gd name="T17" fmla="*/ 2 h 70"/>
                <a:gd name="T18" fmla="*/ 70 w 70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0" y="70"/>
                  </a:lnTo>
                  <a:lnTo>
                    <a:pt x="2" y="56"/>
                  </a:lnTo>
                  <a:lnTo>
                    <a:pt x="6" y="42"/>
                  </a:lnTo>
                  <a:lnTo>
                    <a:pt x="12" y="32"/>
                  </a:lnTo>
                  <a:lnTo>
                    <a:pt x="22" y="20"/>
                  </a:lnTo>
                  <a:lnTo>
                    <a:pt x="32" y="12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1" name="Freeform 115">
              <a:extLst>
                <a:ext uri="{FF2B5EF4-FFF2-40B4-BE49-F238E27FC236}">
                  <a16:creationId xmlns:a16="http://schemas.microsoft.com/office/drawing/2014/main" id="{803A836B-8BDF-2B0C-5A31-4F48247D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5" y="6022975"/>
              <a:ext cx="130175" cy="130175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6" name="Group 399">
            <a:extLst>
              <a:ext uri="{FF2B5EF4-FFF2-40B4-BE49-F238E27FC236}">
                <a16:creationId xmlns:a16="http://schemas.microsoft.com/office/drawing/2014/main" id="{EBD9B8E2-6C6C-277B-916C-DD8521D8A675}"/>
              </a:ext>
            </a:extLst>
          </p:cNvPr>
          <p:cNvGrpSpPr/>
          <p:nvPr/>
        </p:nvGrpSpPr>
        <p:grpSpPr>
          <a:xfrm>
            <a:off x="532952" y="4100350"/>
            <a:ext cx="810909" cy="826624"/>
            <a:chOff x="4394200" y="5537200"/>
            <a:chExt cx="863600" cy="863600"/>
          </a:xfrm>
          <a:solidFill>
            <a:srgbClr val="3E7E93"/>
          </a:solidFill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82D62B7-73A7-9B59-2637-3B9380FB5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1" name="Freeform 161">
              <a:extLst>
                <a:ext uri="{FF2B5EF4-FFF2-40B4-BE49-F238E27FC236}">
                  <a16:creationId xmlns:a16="http://schemas.microsoft.com/office/drawing/2014/main" id="{7640C7AA-08A6-2FB1-7F5C-D62D55E6B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075" y="5765800"/>
              <a:ext cx="146050" cy="406400"/>
            </a:xfrm>
            <a:custGeom>
              <a:avLst/>
              <a:gdLst>
                <a:gd name="T0" fmla="*/ 46 w 92"/>
                <a:gd name="T1" fmla="*/ 256 h 256"/>
                <a:gd name="T2" fmla="*/ 46 w 92"/>
                <a:gd name="T3" fmla="*/ 256 h 256"/>
                <a:gd name="T4" fmla="*/ 46 w 92"/>
                <a:gd name="T5" fmla="*/ 248 h 256"/>
                <a:gd name="T6" fmla="*/ 44 w 92"/>
                <a:gd name="T7" fmla="*/ 238 h 256"/>
                <a:gd name="T8" fmla="*/ 46 w 92"/>
                <a:gd name="T9" fmla="*/ 228 h 256"/>
                <a:gd name="T10" fmla="*/ 50 w 92"/>
                <a:gd name="T11" fmla="*/ 216 h 256"/>
                <a:gd name="T12" fmla="*/ 58 w 92"/>
                <a:gd name="T13" fmla="*/ 202 h 256"/>
                <a:gd name="T14" fmla="*/ 72 w 92"/>
                <a:gd name="T15" fmla="*/ 190 h 256"/>
                <a:gd name="T16" fmla="*/ 82 w 92"/>
                <a:gd name="T17" fmla="*/ 184 h 256"/>
                <a:gd name="T18" fmla="*/ 92 w 92"/>
                <a:gd name="T19" fmla="*/ 178 h 256"/>
                <a:gd name="T20" fmla="*/ 92 w 92"/>
                <a:gd name="T21" fmla="*/ 178 h 256"/>
                <a:gd name="T22" fmla="*/ 78 w 92"/>
                <a:gd name="T23" fmla="*/ 162 h 256"/>
                <a:gd name="T24" fmla="*/ 62 w 92"/>
                <a:gd name="T25" fmla="*/ 146 h 256"/>
                <a:gd name="T26" fmla="*/ 46 w 92"/>
                <a:gd name="T27" fmla="*/ 124 h 256"/>
                <a:gd name="T28" fmla="*/ 28 w 92"/>
                <a:gd name="T29" fmla="*/ 96 h 256"/>
                <a:gd name="T30" fmla="*/ 14 w 92"/>
                <a:gd name="T31" fmla="*/ 66 h 256"/>
                <a:gd name="T32" fmla="*/ 8 w 92"/>
                <a:gd name="T33" fmla="*/ 50 h 256"/>
                <a:gd name="T34" fmla="*/ 4 w 92"/>
                <a:gd name="T35" fmla="*/ 34 h 256"/>
                <a:gd name="T36" fmla="*/ 0 w 92"/>
                <a:gd name="T37" fmla="*/ 18 h 256"/>
                <a:gd name="T38" fmla="*/ 0 w 92"/>
                <a:gd name="T3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56">
                  <a:moveTo>
                    <a:pt x="46" y="256"/>
                  </a:moveTo>
                  <a:lnTo>
                    <a:pt x="46" y="256"/>
                  </a:lnTo>
                  <a:lnTo>
                    <a:pt x="46" y="248"/>
                  </a:lnTo>
                  <a:lnTo>
                    <a:pt x="44" y="238"/>
                  </a:lnTo>
                  <a:lnTo>
                    <a:pt x="46" y="228"/>
                  </a:lnTo>
                  <a:lnTo>
                    <a:pt x="50" y="216"/>
                  </a:lnTo>
                  <a:lnTo>
                    <a:pt x="58" y="202"/>
                  </a:lnTo>
                  <a:lnTo>
                    <a:pt x="72" y="190"/>
                  </a:lnTo>
                  <a:lnTo>
                    <a:pt x="82" y="184"/>
                  </a:lnTo>
                  <a:lnTo>
                    <a:pt x="92" y="178"/>
                  </a:lnTo>
                  <a:lnTo>
                    <a:pt x="92" y="178"/>
                  </a:lnTo>
                  <a:lnTo>
                    <a:pt x="78" y="162"/>
                  </a:lnTo>
                  <a:lnTo>
                    <a:pt x="62" y="146"/>
                  </a:lnTo>
                  <a:lnTo>
                    <a:pt x="46" y="124"/>
                  </a:lnTo>
                  <a:lnTo>
                    <a:pt x="28" y="96"/>
                  </a:lnTo>
                  <a:lnTo>
                    <a:pt x="14" y="66"/>
                  </a:lnTo>
                  <a:lnTo>
                    <a:pt x="8" y="50"/>
                  </a:lnTo>
                  <a:lnTo>
                    <a:pt x="4" y="34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2" name="Freeform 162">
              <a:extLst>
                <a:ext uri="{FF2B5EF4-FFF2-40B4-BE49-F238E27FC236}">
                  <a16:creationId xmlns:a16="http://schemas.microsoft.com/office/drawing/2014/main" id="{C41624A1-1484-0F7C-E6B1-9ED2B66C6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850" y="5765800"/>
              <a:ext cx="149225" cy="406400"/>
            </a:xfrm>
            <a:custGeom>
              <a:avLst/>
              <a:gdLst>
                <a:gd name="T0" fmla="*/ 46 w 94"/>
                <a:gd name="T1" fmla="*/ 256 h 256"/>
                <a:gd name="T2" fmla="*/ 46 w 94"/>
                <a:gd name="T3" fmla="*/ 256 h 256"/>
                <a:gd name="T4" fmla="*/ 48 w 94"/>
                <a:gd name="T5" fmla="*/ 248 h 256"/>
                <a:gd name="T6" fmla="*/ 48 w 94"/>
                <a:gd name="T7" fmla="*/ 238 h 256"/>
                <a:gd name="T8" fmla="*/ 46 w 94"/>
                <a:gd name="T9" fmla="*/ 228 h 256"/>
                <a:gd name="T10" fmla="*/ 42 w 94"/>
                <a:gd name="T11" fmla="*/ 216 h 256"/>
                <a:gd name="T12" fmla="*/ 34 w 94"/>
                <a:gd name="T13" fmla="*/ 202 h 256"/>
                <a:gd name="T14" fmla="*/ 20 w 94"/>
                <a:gd name="T15" fmla="*/ 190 h 256"/>
                <a:gd name="T16" fmla="*/ 12 w 94"/>
                <a:gd name="T17" fmla="*/ 184 h 256"/>
                <a:gd name="T18" fmla="*/ 0 w 94"/>
                <a:gd name="T19" fmla="*/ 178 h 256"/>
                <a:gd name="T20" fmla="*/ 0 w 94"/>
                <a:gd name="T21" fmla="*/ 178 h 256"/>
                <a:gd name="T22" fmla="*/ 14 w 94"/>
                <a:gd name="T23" fmla="*/ 162 h 256"/>
                <a:gd name="T24" fmla="*/ 30 w 94"/>
                <a:gd name="T25" fmla="*/ 146 h 256"/>
                <a:gd name="T26" fmla="*/ 46 w 94"/>
                <a:gd name="T27" fmla="*/ 124 h 256"/>
                <a:gd name="T28" fmla="*/ 64 w 94"/>
                <a:gd name="T29" fmla="*/ 96 h 256"/>
                <a:gd name="T30" fmla="*/ 78 w 94"/>
                <a:gd name="T31" fmla="*/ 66 h 256"/>
                <a:gd name="T32" fmla="*/ 84 w 94"/>
                <a:gd name="T33" fmla="*/ 50 h 256"/>
                <a:gd name="T34" fmla="*/ 90 w 94"/>
                <a:gd name="T35" fmla="*/ 34 h 256"/>
                <a:gd name="T36" fmla="*/ 92 w 94"/>
                <a:gd name="T37" fmla="*/ 18 h 256"/>
                <a:gd name="T38" fmla="*/ 94 w 94"/>
                <a:gd name="T3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256">
                  <a:moveTo>
                    <a:pt x="46" y="256"/>
                  </a:moveTo>
                  <a:lnTo>
                    <a:pt x="46" y="256"/>
                  </a:lnTo>
                  <a:lnTo>
                    <a:pt x="48" y="248"/>
                  </a:lnTo>
                  <a:lnTo>
                    <a:pt x="48" y="238"/>
                  </a:lnTo>
                  <a:lnTo>
                    <a:pt x="46" y="228"/>
                  </a:lnTo>
                  <a:lnTo>
                    <a:pt x="42" y="216"/>
                  </a:lnTo>
                  <a:lnTo>
                    <a:pt x="34" y="202"/>
                  </a:lnTo>
                  <a:lnTo>
                    <a:pt x="20" y="190"/>
                  </a:lnTo>
                  <a:lnTo>
                    <a:pt x="12" y="184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14" y="162"/>
                  </a:lnTo>
                  <a:lnTo>
                    <a:pt x="30" y="146"/>
                  </a:lnTo>
                  <a:lnTo>
                    <a:pt x="46" y="124"/>
                  </a:lnTo>
                  <a:lnTo>
                    <a:pt x="64" y="96"/>
                  </a:lnTo>
                  <a:lnTo>
                    <a:pt x="78" y="66"/>
                  </a:lnTo>
                  <a:lnTo>
                    <a:pt x="84" y="50"/>
                  </a:lnTo>
                  <a:lnTo>
                    <a:pt x="90" y="34"/>
                  </a:lnTo>
                  <a:lnTo>
                    <a:pt x="92" y="18"/>
                  </a:lnTo>
                  <a:lnTo>
                    <a:pt x="94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3" name="Line 163">
              <a:extLst>
                <a:ext uri="{FF2B5EF4-FFF2-40B4-BE49-F238E27FC236}">
                  <a16:creationId xmlns:a16="http://schemas.microsoft.com/office/drawing/2014/main" id="{BC6BA90B-627C-F34E-A0C0-EEA6F9D656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1075" y="5765800"/>
              <a:ext cx="0" cy="23495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4" name="Freeform 164">
              <a:extLst>
                <a:ext uri="{FF2B5EF4-FFF2-40B4-BE49-F238E27FC236}">
                  <a16:creationId xmlns:a16="http://schemas.microsoft.com/office/drawing/2014/main" id="{0B54168B-C045-67D5-E721-8147DB034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850" y="6000750"/>
              <a:ext cx="44450" cy="44450"/>
            </a:xfrm>
            <a:custGeom>
              <a:avLst/>
              <a:gdLst>
                <a:gd name="T0" fmla="*/ 0 w 28"/>
                <a:gd name="T1" fmla="*/ 14 h 28"/>
                <a:gd name="T2" fmla="*/ 0 w 28"/>
                <a:gd name="T3" fmla="*/ 14 h 28"/>
                <a:gd name="T4" fmla="*/ 0 w 28"/>
                <a:gd name="T5" fmla="*/ 8 h 28"/>
                <a:gd name="T6" fmla="*/ 4 w 28"/>
                <a:gd name="T7" fmla="*/ 4 h 28"/>
                <a:gd name="T8" fmla="*/ 8 w 28"/>
                <a:gd name="T9" fmla="*/ 0 h 28"/>
                <a:gd name="T10" fmla="*/ 14 w 28"/>
                <a:gd name="T11" fmla="*/ 0 h 28"/>
                <a:gd name="T12" fmla="*/ 14 w 28"/>
                <a:gd name="T13" fmla="*/ 0 h 28"/>
                <a:gd name="T14" fmla="*/ 18 w 28"/>
                <a:gd name="T15" fmla="*/ 0 h 28"/>
                <a:gd name="T16" fmla="*/ 24 w 28"/>
                <a:gd name="T17" fmla="*/ 4 h 28"/>
                <a:gd name="T18" fmla="*/ 26 w 28"/>
                <a:gd name="T19" fmla="*/ 8 h 28"/>
                <a:gd name="T20" fmla="*/ 28 w 28"/>
                <a:gd name="T21" fmla="*/ 14 h 28"/>
                <a:gd name="T22" fmla="*/ 28 w 28"/>
                <a:gd name="T23" fmla="*/ 14 h 28"/>
                <a:gd name="T24" fmla="*/ 26 w 28"/>
                <a:gd name="T25" fmla="*/ 20 h 28"/>
                <a:gd name="T26" fmla="*/ 24 w 28"/>
                <a:gd name="T27" fmla="*/ 24 h 28"/>
                <a:gd name="T28" fmla="*/ 18 w 28"/>
                <a:gd name="T29" fmla="*/ 26 h 28"/>
                <a:gd name="T30" fmla="*/ 14 w 28"/>
                <a:gd name="T31" fmla="*/ 28 h 28"/>
                <a:gd name="T32" fmla="*/ 14 w 28"/>
                <a:gd name="T33" fmla="*/ 28 h 28"/>
                <a:gd name="T34" fmla="*/ 8 w 28"/>
                <a:gd name="T35" fmla="*/ 26 h 28"/>
                <a:gd name="T36" fmla="*/ 4 w 28"/>
                <a:gd name="T37" fmla="*/ 24 h 28"/>
                <a:gd name="T38" fmla="*/ 0 w 28"/>
                <a:gd name="T39" fmla="*/ 20 h 28"/>
                <a:gd name="T40" fmla="*/ 0 w 28"/>
                <a:gd name="T41" fmla="*/ 14 h 28"/>
                <a:gd name="T42" fmla="*/ 0 w 28"/>
                <a:gd name="T43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0" y="14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6" y="8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6" y="20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5" name="Line 165">
              <a:extLst>
                <a:ext uri="{FF2B5EF4-FFF2-40B4-BE49-F238E27FC236}">
                  <a16:creationId xmlns:a16="http://schemas.microsoft.com/office/drawing/2014/main" id="{14047E4B-926B-5900-55EF-A7CF3198FB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7725" y="6172200"/>
              <a:ext cx="266700" cy="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6" name="Line 166">
              <a:extLst>
                <a:ext uri="{FF2B5EF4-FFF2-40B4-BE49-F238E27FC236}">
                  <a16:creationId xmlns:a16="http://schemas.microsoft.com/office/drawing/2014/main" id="{959A2FC3-77A4-DFEA-252F-D0747C5AF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2200" y="5819775"/>
              <a:ext cx="107950" cy="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7" name="Line 167">
              <a:extLst>
                <a:ext uri="{FF2B5EF4-FFF2-40B4-BE49-F238E27FC236}">
                  <a16:creationId xmlns:a16="http://schemas.microsoft.com/office/drawing/2014/main" id="{36116890-5BE2-FE8A-0DFC-C266E8DC3F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6175" y="5765800"/>
              <a:ext cx="0" cy="104775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7" name="Group 408">
            <a:extLst>
              <a:ext uri="{FF2B5EF4-FFF2-40B4-BE49-F238E27FC236}">
                <a16:creationId xmlns:a16="http://schemas.microsoft.com/office/drawing/2014/main" id="{B1F8FA4D-C478-8A22-654D-2C51A95A61F9}"/>
              </a:ext>
            </a:extLst>
          </p:cNvPr>
          <p:cNvGrpSpPr/>
          <p:nvPr/>
        </p:nvGrpSpPr>
        <p:grpSpPr>
          <a:xfrm>
            <a:off x="4919352" y="4119002"/>
            <a:ext cx="810909" cy="826624"/>
            <a:chOff x="6934200" y="457200"/>
            <a:chExt cx="863600" cy="863600"/>
          </a:xfrm>
          <a:solidFill>
            <a:srgbClr val="3E7E93"/>
          </a:solidFill>
        </p:grpSpPr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FAE3BB29-0E13-29B8-642D-985032E20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45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36BCD13-1B32-6E41-24A6-E09EBCE2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688975"/>
              <a:ext cx="368300" cy="400050"/>
            </a:xfrm>
            <a:custGeom>
              <a:avLst/>
              <a:gdLst>
                <a:gd name="T0" fmla="*/ 0 w 232"/>
                <a:gd name="T1" fmla="*/ 242 h 252"/>
                <a:gd name="T2" fmla="*/ 64 w 232"/>
                <a:gd name="T3" fmla="*/ 242 h 252"/>
                <a:gd name="T4" fmla="*/ 74 w 232"/>
                <a:gd name="T5" fmla="*/ 242 h 252"/>
                <a:gd name="T6" fmla="*/ 108 w 232"/>
                <a:gd name="T7" fmla="*/ 250 h 252"/>
                <a:gd name="T8" fmla="*/ 138 w 232"/>
                <a:gd name="T9" fmla="*/ 252 h 252"/>
                <a:gd name="T10" fmla="*/ 190 w 232"/>
                <a:gd name="T11" fmla="*/ 248 h 252"/>
                <a:gd name="T12" fmla="*/ 204 w 232"/>
                <a:gd name="T13" fmla="*/ 242 h 252"/>
                <a:gd name="T14" fmla="*/ 208 w 232"/>
                <a:gd name="T15" fmla="*/ 236 h 252"/>
                <a:gd name="T16" fmla="*/ 210 w 232"/>
                <a:gd name="T17" fmla="*/ 228 h 252"/>
                <a:gd name="T18" fmla="*/ 206 w 232"/>
                <a:gd name="T19" fmla="*/ 218 h 252"/>
                <a:gd name="T20" fmla="*/ 204 w 232"/>
                <a:gd name="T21" fmla="*/ 214 h 252"/>
                <a:gd name="T22" fmla="*/ 214 w 232"/>
                <a:gd name="T23" fmla="*/ 210 h 252"/>
                <a:gd name="T24" fmla="*/ 224 w 232"/>
                <a:gd name="T25" fmla="*/ 200 h 252"/>
                <a:gd name="T26" fmla="*/ 224 w 232"/>
                <a:gd name="T27" fmla="*/ 194 h 252"/>
                <a:gd name="T28" fmla="*/ 220 w 232"/>
                <a:gd name="T29" fmla="*/ 180 h 252"/>
                <a:gd name="T30" fmla="*/ 216 w 232"/>
                <a:gd name="T31" fmla="*/ 176 h 252"/>
                <a:gd name="T32" fmla="*/ 230 w 232"/>
                <a:gd name="T33" fmla="*/ 164 h 252"/>
                <a:gd name="T34" fmla="*/ 232 w 232"/>
                <a:gd name="T35" fmla="*/ 156 h 252"/>
                <a:gd name="T36" fmla="*/ 230 w 232"/>
                <a:gd name="T37" fmla="*/ 146 h 252"/>
                <a:gd name="T38" fmla="*/ 220 w 232"/>
                <a:gd name="T39" fmla="*/ 136 h 252"/>
                <a:gd name="T40" fmla="*/ 222 w 232"/>
                <a:gd name="T41" fmla="*/ 136 h 252"/>
                <a:gd name="T42" fmla="*/ 230 w 232"/>
                <a:gd name="T43" fmla="*/ 126 h 252"/>
                <a:gd name="T44" fmla="*/ 232 w 232"/>
                <a:gd name="T45" fmla="*/ 116 h 252"/>
                <a:gd name="T46" fmla="*/ 228 w 232"/>
                <a:gd name="T47" fmla="*/ 106 h 252"/>
                <a:gd name="T48" fmla="*/ 216 w 232"/>
                <a:gd name="T49" fmla="*/ 98 h 252"/>
                <a:gd name="T50" fmla="*/ 214 w 232"/>
                <a:gd name="T51" fmla="*/ 96 h 252"/>
                <a:gd name="T52" fmla="*/ 150 w 232"/>
                <a:gd name="T53" fmla="*/ 96 h 252"/>
                <a:gd name="T54" fmla="*/ 144 w 232"/>
                <a:gd name="T55" fmla="*/ 90 h 252"/>
                <a:gd name="T56" fmla="*/ 146 w 232"/>
                <a:gd name="T57" fmla="*/ 74 h 252"/>
                <a:gd name="T58" fmla="*/ 154 w 232"/>
                <a:gd name="T59" fmla="*/ 54 h 252"/>
                <a:gd name="T60" fmla="*/ 158 w 232"/>
                <a:gd name="T61" fmla="*/ 32 h 252"/>
                <a:gd name="T62" fmla="*/ 156 w 232"/>
                <a:gd name="T63" fmla="*/ 22 h 252"/>
                <a:gd name="T64" fmla="*/ 146 w 232"/>
                <a:gd name="T65" fmla="*/ 4 h 252"/>
                <a:gd name="T66" fmla="*/ 136 w 232"/>
                <a:gd name="T67" fmla="*/ 0 h 252"/>
                <a:gd name="T68" fmla="*/ 134 w 232"/>
                <a:gd name="T69" fmla="*/ 0 h 252"/>
                <a:gd name="T70" fmla="*/ 130 w 232"/>
                <a:gd name="T71" fmla="*/ 10 h 252"/>
                <a:gd name="T72" fmla="*/ 128 w 232"/>
                <a:gd name="T73" fmla="*/ 18 h 252"/>
                <a:gd name="T74" fmla="*/ 114 w 232"/>
                <a:gd name="T75" fmla="*/ 46 h 252"/>
                <a:gd name="T76" fmla="*/ 104 w 232"/>
                <a:gd name="T77" fmla="*/ 60 h 252"/>
                <a:gd name="T78" fmla="*/ 62 w 232"/>
                <a:gd name="T79" fmla="*/ 120 h 252"/>
                <a:gd name="T80" fmla="*/ 56 w 232"/>
                <a:gd name="T81" fmla="*/ 128 h 252"/>
                <a:gd name="T82" fmla="*/ 38 w 232"/>
                <a:gd name="T83" fmla="*/ 142 h 252"/>
                <a:gd name="T84" fmla="*/ 18 w 232"/>
                <a:gd name="T85" fmla="*/ 146 h 252"/>
                <a:gd name="T86" fmla="*/ 0 w 232"/>
                <a:gd name="T87" fmla="*/ 14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2" h="252">
                  <a:moveTo>
                    <a:pt x="0" y="148"/>
                  </a:moveTo>
                  <a:lnTo>
                    <a:pt x="0" y="242"/>
                  </a:lnTo>
                  <a:lnTo>
                    <a:pt x="0" y="242"/>
                  </a:lnTo>
                  <a:lnTo>
                    <a:pt x="64" y="242"/>
                  </a:lnTo>
                  <a:lnTo>
                    <a:pt x="64" y="242"/>
                  </a:lnTo>
                  <a:lnTo>
                    <a:pt x="74" y="242"/>
                  </a:lnTo>
                  <a:lnTo>
                    <a:pt x="86" y="246"/>
                  </a:lnTo>
                  <a:lnTo>
                    <a:pt x="108" y="250"/>
                  </a:lnTo>
                  <a:lnTo>
                    <a:pt x="138" y="252"/>
                  </a:lnTo>
                  <a:lnTo>
                    <a:pt x="138" y="252"/>
                  </a:lnTo>
                  <a:lnTo>
                    <a:pt x="168" y="250"/>
                  </a:lnTo>
                  <a:lnTo>
                    <a:pt x="190" y="248"/>
                  </a:lnTo>
                  <a:lnTo>
                    <a:pt x="198" y="246"/>
                  </a:lnTo>
                  <a:lnTo>
                    <a:pt x="204" y="242"/>
                  </a:lnTo>
                  <a:lnTo>
                    <a:pt x="206" y="238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10" y="228"/>
                  </a:lnTo>
                  <a:lnTo>
                    <a:pt x="208" y="222"/>
                  </a:lnTo>
                  <a:lnTo>
                    <a:pt x="206" y="218"/>
                  </a:lnTo>
                  <a:lnTo>
                    <a:pt x="204" y="214"/>
                  </a:lnTo>
                  <a:lnTo>
                    <a:pt x="204" y="214"/>
                  </a:lnTo>
                  <a:lnTo>
                    <a:pt x="208" y="214"/>
                  </a:lnTo>
                  <a:lnTo>
                    <a:pt x="214" y="210"/>
                  </a:lnTo>
                  <a:lnTo>
                    <a:pt x="222" y="204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4" y="194"/>
                  </a:lnTo>
                  <a:lnTo>
                    <a:pt x="224" y="186"/>
                  </a:lnTo>
                  <a:lnTo>
                    <a:pt x="220" y="180"/>
                  </a:lnTo>
                  <a:lnTo>
                    <a:pt x="216" y="176"/>
                  </a:lnTo>
                  <a:lnTo>
                    <a:pt x="216" y="176"/>
                  </a:lnTo>
                  <a:lnTo>
                    <a:pt x="224" y="172"/>
                  </a:lnTo>
                  <a:lnTo>
                    <a:pt x="230" y="164"/>
                  </a:lnTo>
                  <a:lnTo>
                    <a:pt x="230" y="160"/>
                  </a:lnTo>
                  <a:lnTo>
                    <a:pt x="232" y="156"/>
                  </a:lnTo>
                  <a:lnTo>
                    <a:pt x="232" y="156"/>
                  </a:lnTo>
                  <a:lnTo>
                    <a:pt x="230" y="146"/>
                  </a:lnTo>
                  <a:lnTo>
                    <a:pt x="226" y="140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2" y="136"/>
                  </a:lnTo>
                  <a:lnTo>
                    <a:pt x="226" y="132"/>
                  </a:lnTo>
                  <a:lnTo>
                    <a:pt x="230" y="126"/>
                  </a:lnTo>
                  <a:lnTo>
                    <a:pt x="232" y="116"/>
                  </a:lnTo>
                  <a:lnTo>
                    <a:pt x="232" y="116"/>
                  </a:lnTo>
                  <a:lnTo>
                    <a:pt x="230" y="110"/>
                  </a:lnTo>
                  <a:lnTo>
                    <a:pt x="228" y="106"/>
                  </a:lnTo>
                  <a:lnTo>
                    <a:pt x="222" y="100"/>
                  </a:lnTo>
                  <a:lnTo>
                    <a:pt x="216" y="98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50" y="96"/>
                  </a:lnTo>
                  <a:lnTo>
                    <a:pt x="150" y="96"/>
                  </a:lnTo>
                  <a:lnTo>
                    <a:pt x="146" y="94"/>
                  </a:lnTo>
                  <a:lnTo>
                    <a:pt x="144" y="90"/>
                  </a:lnTo>
                  <a:lnTo>
                    <a:pt x="142" y="84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54" y="54"/>
                  </a:lnTo>
                  <a:lnTo>
                    <a:pt x="156" y="42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6" y="22"/>
                  </a:lnTo>
                  <a:lnTo>
                    <a:pt x="152" y="12"/>
                  </a:lnTo>
                  <a:lnTo>
                    <a:pt x="146" y="4"/>
                  </a:lnTo>
                  <a:lnTo>
                    <a:pt x="142" y="2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4" y="0"/>
                  </a:lnTo>
                  <a:lnTo>
                    <a:pt x="132" y="2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28" y="18"/>
                  </a:lnTo>
                  <a:lnTo>
                    <a:pt x="122" y="30"/>
                  </a:lnTo>
                  <a:lnTo>
                    <a:pt x="114" y="46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82" y="88"/>
                  </a:lnTo>
                  <a:lnTo>
                    <a:pt x="62" y="120"/>
                  </a:lnTo>
                  <a:lnTo>
                    <a:pt x="62" y="120"/>
                  </a:lnTo>
                  <a:lnTo>
                    <a:pt x="56" y="128"/>
                  </a:lnTo>
                  <a:lnTo>
                    <a:pt x="50" y="134"/>
                  </a:lnTo>
                  <a:lnTo>
                    <a:pt x="38" y="142"/>
                  </a:lnTo>
                  <a:lnTo>
                    <a:pt x="28" y="146"/>
                  </a:lnTo>
                  <a:lnTo>
                    <a:pt x="18" y="146"/>
                  </a:lnTo>
                  <a:lnTo>
                    <a:pt x="18" y="146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487631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-huisst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435006" y="1349406"/>
            <a:ext cx="113634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De huisstijlgids vind je hier:</a:t>
            </a:r>
            <a:br>
              <a:rPr lang="nl-NL" sz="2000" b="1" dirty="0">
                <a:solidFill>
                  <a:srgbClr val="3E7E93"/>
                </a:solidFill>
              </a:rPr>
            </a:br>
            <a:r>
              <a:rPr lang="nl-NL" sz="2000" b="0" dirty="0">
                <a:solidFill>
                  <a:srgbClr val="19A79E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G:\Communicatie\Huisstijl\Handleiding huisstijl\Huistijlgids-Vivo-2022.pdf</a:t>
            </a:r>
            <a:endParaRPr lang="nl-NL" sz="2000" b="0" dirty="0">
              <a:solidFill>
                <a:srgbClr val="19A79E"/>
              </a:solidFill>
            </a:endParaRPr>
          </a:p>
          <a:p>
            <a:endParaRPr lang="nl-NL" sz="2000" dirty="0"/>
          </a:p>
          <a:p>
            <a:r>
              <a:rPr lang="nl-NL" sz="2000" b="0" dirty="0">
                <a:solidFill>
                  <a:schemeClr val="bg1"/>
                </a:solidFill>
              </a:rPr>
              <a:t>De kleuren:</a:t>
            </a:r>
          </a:p>
          <a:p>
            <a:endParaRPr lang="nl-NL" sz="2000" b="1" dirty="0"/>
          </a:p>
          <a:p>
            <a:endParaRPr lang="nl-NL" sz="2000" b="1" dirty="0"/>
          </a:p>
          <a:p>
            <a:endParaRPr lang="nl-NL" sz="2000" b="1" dirty="0"/>
          </a:p>
          <a:p>
            <a:endParaRPr lang="nl-NL" dirty="0"/>
          </a:p>
          <a:p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C3A2A7F-FBA1-18B6-790B-569A3D06B94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Huisstijl en huisstijlkleuren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BEAE6CC-5416-C773-50A4-0D8F9AE9F6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8256" y="2202778"/>
            <a:ext cx="2972710" cy="327923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2D2F64B-59D1-AC40-9FAC-76772A14B5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98481" y="2206960"/>
            <a:ext cx="2829158" cy="445128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D9BA5C2-660D-F3B6-70DB-75B36589B3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81583" y="1517585"/>
            <a:ext cx="3338922" cy="39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71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schoeisel, jeans&#10;&#10;Automatisch gegenereerde beschrijving">
            <a:extLst>
              <a:ext uri="{FF2B5EF4-FFF2-40B4-BE49-F238E27FC236}">
                <a16:creationId xmlns:a16="http://schemas.microsoft.com/office/drawing/2014/main" id="{380BE684-6366-7167-F228-96A0D6762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8876"/>
            <a:ext cx="12192000" cy="8128000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9" name="Afbeelding 8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AF57AFD8-2EA2-96FC-20D4-78C772B4A4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945" y="5443340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887274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B712B00-9321-054E-AFA5-D501288B4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7" b="52047"/>
          <a:stretch/>
        </p:blipFill>
        <p:spPr>
          <a:xfrm>
            <a:off x="0" y="0"/>
            <a:ext cx="5887274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293999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F667FF0-48F0-B983-5C2E-1733C758A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5770485" cy="687567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770485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331259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E5F0E0E-C3F1-16C3-6E6F-00326EF6D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8878"/>
            <a:ext cx="5858980" cy="686687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860640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1894825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6511784" y="740259"/>
            <a:ext cx="5228568" cy="5377481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660" y="6274322"/>
            <a:ext cx="845886" cy="47739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A368351-E6DB-D646-99F6-05A896529C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3" r="28394"/>
          <a:stretch/>
        </p:blipFill>
        <p:spPr>
          <a:xfrm>
            <a:off x="0" y="0"/>
            <a:ext cx="5950966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990736D-9C34-6748-99C4-BA1848E0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1784" y="2853511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1244439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:a16="http://schemas.microsoft.com/office/drawing/2014/main" id="{F300F082-64A5-63FA-61EF-9CABF60F3BDD}"/>
              </a:ext>
            </a:extLst>
          </p:cNvPr>
          <p:cNvSpPr/>
          <p:nvPr userDrawn="1"/>
        </p:nvSpPr>
        <p:spPr>
          <a:xfrm>
            <a:off x="6511784" y="731294"/>
            <a:ext cx="5228568" cy="5377481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660" y="6274322"/>
            <a:ext cx="845886" cy="47739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990736D-9C34-6748-99C4-BA1848E0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9983" y="2836278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D317CB5C-99EE-0792-6A11-868957DFE0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6896"/>
            <a:ext cx="5925671" cy="69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7C492412-74A8-2D63-C56D-D7F8AB5C3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2807" y="0"/>
            <a:ext cx="5919193" cy="6858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35512" y="0"/>
            <a:ext cx="6223000" cy="685800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03" y="6047958"/>
            <a:ext cx="1168321" cy="659371"/>
          </a:xfrm>
          <a:prstGeom prst="rect">
            <a:avLst/>
          </a:prstGeom>
        </p:spPr>
      </p:pic>
      <p:sp>
        <p:nvSpPr>
          <p:cNvPr id="17" name="Parallellogram 16">
            <a:extLst>
              <a:ext uri="{FF2B5EF4-FFF2-40B4-BE49-F238E27FC236}">
                <a16:creationId xmlns:a16="http://schemas.microsoft.com/office/drawing/2014/main" id="{8C0EA5AE-384A-B349-9758-C87D80275148}"/>
              </a:ext>
            </a:extLst>
          </p:cNvPr>
          <p:cNvSpPr/>
          <p:nvPr userDrawn="1"/>
        </p:nvSpPr>
        <p:spPr>
          <a:xfrm>
            <a:off x="1103058" y="2956265"/>
            <a:ext cx="5155454" cy="149145"/>
          </a:xfrm>
          <a:prstGeom prst="parallelogram">
            <a:avLst/>
          </a:prstGeom>
          <a:solidFill>
            <a:srgbClr val="EDE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0A32C9-98CA-4846-B7CB-827E13FB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960" y="1905493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313132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39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Bahnschrift" panose="020B0502040204020203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ChollaSans" pitchFamily="2" charset="77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Cholla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528C75A-6AD4-2329-91ED-8C14656D4B6D}"/>
              </a:ext>
            </a:extLst>
          </p:cNvPr>
          <p:cNvSpPr/>
          <p:nvPr userDrawn="1"/>
        </p:nvSpPr>
        <p:spPr>
          <a:xfrm>
            <a:off x="0" y="2345"/>
            <a:ext cx="12192000" cy="739360"/>
          </a:xfrm>
          <a:prstGeom prst="rect">
            <a:avLst/>
          </a:prstGeom>
          <a:solidFill>
            <a:srgbClr val="3E7E9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1B288E4-7D37-8128-D396-95BE120B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4A05EA-4C4A-61FD-8CAC-B8066F6CD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32155"/>
            <a:ext cx="10515600" cy="5244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785043-C1AB-57B3-2908-816BE08DC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BC83C4-A36C-CA1F-74C1-162FB30B1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8B6DC4-B994-8F9A-2D8C-7C900F7C9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8705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9A3FF6D-209B-700C-C024-54B17E950EA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5" y="6027516"/>
            <a:ext cx="1310051" cy="7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7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2" r:id="rId4"/>
    <p:sldLayoutId id="2147483706" r:id="rId5"/>
    <p:sldLayoutId id="2147483708" r:id="rId6"/>
    <p:sldLayoutId id="2147483724" r:id="rId7"/>
    <p:sldLayoutId id="2147483723" r:id="rId8"/>
    <p:sldLayoutId id="2147483711" r:id="rId9"/>
    <p:sldLayoutId id="2147483713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nl-NL" sz="2800" kern="1200" dirty="0" smtClean="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Courier New" panose="02070309020205020404" pitchFamily="49" charset="0"/>
        <a:buChar char="o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3C3D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www.icoba.be/e-learning-grensoverschrijdend-gedrag-de-gezinszorg" TargetMode="External"/><Relationship Id="rId7" Type="http://schemas.openxmlformats.org/officeDocument/2006/relationships/hyperlink" Target="https://www.icoba.be/infopakket-voor-sleutelfiguren-van-een-agressiebeleid?" TargetMode="External"/><Relationship Id="rId2" Type="http://schemas.openxmlformats.org/officeDocument/2006/relationships/hyperlink" Target="https://www.icoba.be/tools/babbeldoos-voor-gezinszorg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rustbox.be/" TargetMode="External"/><Relationship Id="rId5" Type="http://schemas.openxmlformats.org/officeDocument/2006/relationships/hyperlink" Target="https://www.icoba.be/nieuws/6-tips-om-beter-om-te-gaan-met-lastig-gedrag-en-lastige-situaties" TargetMode="External"/><Relationship Id="rId4" Type="http://schemas.openxmlformats.org/officeDocument/2006/relationships/hyperlink" Target="https://www.icoba.be/tools/werkpakket-grensoverschrijdend-gedrag-de-gezinszorg" TargetMode="Externa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coba.be/nieuws/opvang-en-nazorg-bij-thuiszorg-vleminckveld-en-i-mens" TargetMode="External"/><Relationship Id="rId3" Type="http://schemas.openxmlformats.org/officeDocument/2006/relationships/hyperlink" Target="https://www.icoba.be/advies-en-ondersteuning-voor-gezinszorg" TargetMode="External"/><Relationship Id="rId7" Type="http://schemas.openxmlformats.org/officeDocument/2006/relationships/hyperlink" Target="https://www.icoba.be/nieuws/opvang-en-nazorg-bij-ferm-thuiszorg-en-helan" TargetMode="External"/><Relationship Id="rId2" Type="http://schemas.openxmlformats.org/officeDocument/2006/relationships/hyperlink" Target="https://www.icoba.be/?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icoba.be/nieuws/grensoverschrijdend-gedrag-aanpakken-met-je-clientennieuwsbrief" TargetMode="External"/><Relationship Id="rId5" Type="http://schemas.openxmlformats.org/officeDocument/2006/relationships/hyperlink" Target="https://www.icoba.be/nieuws/grensoverschrijdend-en-agressief-gedrag-voorkomen-gezinszorg" TargetMode="External"/><Relationship Id="rId10" Type="http://schemas.openxmlformats.org/officeDocument/2006/relationships/image" Target="../media/image25.png"/><Relationship Id="rId4" Type="http://schemas.openxmlformats.org/officeDocument/2006/relationships/hyperlink" Target="https://www.icoba.be/form/bestel-je-tools" TargetMode="External"/><Relationship Id="rId9" Type="http://schemas.openxmlformats.org/officeDocument/2006/relationships/hyperlink" Target="https://www.vivosocialprofit.org/opleidingen-open-aanbod?search=GOG&amp;sector=Gezinszorg+algemee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coba@vivosocialprofit.org" TargetMode="External"/><Relationship Id="rId2" Type="http://schemas.openxmlformats.org/officeDocument/2006/relationships/hyperlink" Target="http://www.icoba.be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hyperlink" Target="https://www.facebook.com/aandeslagmetagressie" TargetMode="External"/><Relationship Id="rId4" Type="http://schemas.openxmlformats.org/officeDocument/2006/relationships/hyperlink" Target="https://www.linkedin.com/company/icoba-vivo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oba.be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hyperlink" Target="https://www.vivosocialprofit.org/opleidingen-open-aanbod?sector=Gezinszorg+algemeen" TargetMode="External"/><Relationship Id="rId4" Type="http://schemas.openxmlformats.org/officeDocument/2006/relationships/hyperlink" Target="mailto:icoba@vivosocialprofit.or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company-pc-31802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training.afosoc-vesofo.org/sessions/catalog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hyperlink" Target="mailto:vormingen@vivosocialprofit.org" TargetMode="External"/><Relationship Id="rId4" Type="http://schemas.openxmlformats.org/officeDocument/2006/relationships/hyperlink" Target="https://training.afosoc-vesofo.org/logi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vivosocialprofit.org" TargetMode="External"/><Relationship Id="rId2" Type="http://schemas.openxmlformats.org/officeDocument/2006/relationships/hyperlink" Target="https://www.vivosocialprofit.org/vormingsbudget-gezinszorg-pc-318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training.afosoc-vesofo.org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vivosocialprofit.org/leertraject-ziedet?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iedertalenttelt.be/social-profitsalon-aalst-0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waardevolwerk" TargetMode="External"/><Relationship Id="rId2" Type="http://schemas.openxmlformats.org/officeDocument/2006/relationships/hyperlink" Target="http://www.waardevolwerk.be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ocs.google.com/forms/d/e/1FAIpQLSdZSbhY40RBMZo4LWk7ZgL_IAV1w93rcpp7xjNBctwt0GApwA/viewform" TargetMode="External"/><Relationship Id="rId5" Type="http://schemas.openxmlformats.org/officeDocument/2006/relationships/hyperlink" Target="https://www.vivosocialprofit.org/sleutel-samen-aan-werkbaar-werk-met-de-goestinggenerator" TargetMode="Externa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project3030@vspf.org" TargetMode="External"/><Relationship Id="rId2" Type="http://schemas.openxmlformats.org/officeDocument/2006/relationships/hyperlink" Target="https://www.vivosocialprofit.org/faq-project-3030-werkgevers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vormingen@vivosocialprofit.org" TargetMode="External"/><Relationship Id="rId2" Type="http://schemas.openxmlformats.org/officeDocument/2006/relationships/hyperlink" Target="https://www.vivosocialprofit.org/vorming-hogerop-de-gezinszorg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IKA@vivosocialprofit.org" TargetMode="External"/><Relationship Id="rId2" Type="http://schemas.openxmlformats.org/officeDocument/2006/relationships/hyperlink" Target="https://www.vivosocialprofit.org/structureel-instroomkanaal-ika?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esvoordezorg.be/" TargetMode="External"/><Relationship Id="rId2" Type="http://schemas.openxmlformats.org/officeDocument/2006/relationships/hyperlink" Target="https://www.vivosocialprofit.org/structureel-instroomkanaal-ika?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hyperlink" Target="https://www.vivosocialprofit.org/trajectkompas-wegwijs-het-aanbod-van-en-doorstroomtrajecten-en-incentives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vivosocialprofit.or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vivosocialprofit.org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nieuwsbrieven" TargetMode="External"/><Relationship Id="rId2" Type="http://schemas.openxmlformats.org/officeDocument/2006/relationships/hyperlink" Target="mailto:vormingen@vivosocialprofit.org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61.jpeg"/><Relationship Id="rId4" Type="http://schemas.openxmlformats.org/officeDocument/2006/relationships/hyperlink" Target="https://www.vivosocialprofit.org/contac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8701182-32B7-7962-F8B5-569F5EFD31C3}"/>
              </a:ext>
            </a:extLst>
          </p:cNvPr>
          <p:cNvSpPr txBox="1"/>
          <p:nvPr/>
        </p:nvSpPr>
        <p:spPr>
          <a:xfrm>
            <a:off x="2537724" y="2592085"/>
            <a:ext cx="739471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3200" dirty="0">
                <a:solidFill>
                  <a:prstClr val="white"/>
                </a:solidFill>
                <a:latin typeface="Arial Rounded MT Bold" panose="020F0704030504030204" pitchFamily="34" charset="0"/>
              </a:rPr>
              <a:t>Ondersteuning van de sector door het vormingsfonds Gezinszorg Vlaamse Gemeenschap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10AFC55-3FEE-B582-FCEC-F54EFCED29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72" y="5389518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42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85318" y="1559702"/>
            <a:ext cx="9507895" cy="5055409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nl-BE" sz="2400" dirty="0">
                <a:solidFill>
                  <a:schemeClr val="accent2"/>
                </a:solidFill>
              </a:rPr>
              <a:t>Leerpakket ‘Weerbaar aan de slag met grensoverschrijdend gedrag’.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BE" sz="1800" u="sng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Babbeldoos</a:t>
            </a:r>
            <a:r>
              <a:rPr lang="nl-BE" sz="1800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 grensoverschrijdend gedrag bespreekbaar te maken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BE" sz="1800" u="sng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 vijf e-</a:t>
            </a:r>
            <a:r>
              <a:rPr lang="nl-BE" sz="1800" u="sng" kern="100" dirty="0" err="1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</a:t>
            </a:r>
            <a:r>
              <a:rPr lang="nl-BE" sz="1800" u="sng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modules</a:t>
            </a:r>
            <a:r>
              <a:rPr lang="nl-BE" sz="1800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 zelfstandig online te leren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BE" sz="1800" u="sng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Werkpakket</a:t>
            </a:r>
            <a:r>
              <a:rPr lang="nl-BE" sz="1800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 methodieken om in groep live de slag te gaan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"/>
            </a:pPr>
            <a:r>
              <a:rPr lang="nl-BE" sz="1600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Vraag kosteloos een Demosessie aan in je organisatie om gedurende 2 u  kennis te maken met het leerpakket.</a:t>
            </a:r>
          </a:p>
          <a:p>
            <a:pPr marL="0" lvl="0" indent="0">
              <a:lnSpc>
                <a:spcPct val="107000"/>
              </a:lnSpc>
              <a:spcBef>
                <a:spcPts val="600"/>
              </a:spcBef>
              <a:buNone/>
            </a:pPr>
            <a:endParaRPr lang="nl-BE" sz="800" kern="100" dirty="0">
              <a:solidFill>
                <a:srgbClr val="3E7E9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7000"/>
              </a:lnSpc>
              <a:spcBef>
                <a:spcPts val="600"/>
              </a:spcBef>
              <a:buNone/>
            </a:pPr>
            <a:r>
              <a:rPr lang="nl-BE" sz="2400" dirty="0">
                <a:solidFill>
                  <a:schemeClr val="accent2"/>
                </a:solidFill>
              </a:rPr>
              <a:t>2. </a:t>
            </a:r>
            <a:r>
              <a:rPr lang="nl-BE" sz="2400" dirty="0">
                <a:solidFill>
                  <a:srgbClr val="3E7E9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Tipreeks om beter om te gaan met lastig gedrag en lastige situaties.</a:t>
            </a:r>
            <a:endParaRPr lang="nl-BE" sz="2400" dirty="0">
              <a:solidFill>
                <a:srgbClr val="3E7E93"/>
              </a:solidFill>
            </a:endParaRPr>
          </a:p>
          <a:p>
            <a:pPr marL="0" indent="0">
              <a:lnSpc>
                <a:spcPct val="117000"/>
              </a:lnSpc>
              <a:spcBef>
                <a:spcPts val="600"/>
              </a:spcBef>
              <a:buNone/>
            </a:pPr>
            <a:endParaRPr lang="nl-BE" sz="800" dirty="0">
              <a:solidFill>
                <a:schemeClr val="accent2"/>
              </a:solidFill>
            </a:endParaRPr>
          </a:p>
          <a:p>
            <a:pPr marL="0" indent="0">
              <a:lnSpc>
                <a:spcPct val="117000"/>
              </a:lnSpc>
              <a:spcBef>
                <a:spcPts val="600"/>
              </a:spcBef>
              <a:buNone/>
            </a:pPr>
            <a:r>
              <a:rPr lang="nl-BE" sz="2400" dirty="0">
                <a:solidFill>
                  <a:schemeClr val="accent2"/>
                </a:solidFill>
              </a:rPr>
              <a:t>3. Kom tot rust met de </a:t>
            </a:r>
            <a:r>
              <a:rPr lang="nl-BE" sz="2400" dirty="0" err="1">
                <a:solidFill>
                  <a:schemeClr val="accent2"/>
                </a:solidFill>
              </a:rPr>
              <a:t>R</a:t>
            </a:r>
            <a:r>
              <a:rPr lang="nl-BE" sz="2400" dirty="0" err="1">
                <a:solidFill>
                  <a:schemeClr val="accent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ustbox</a:t>
            </a:r>
            <a:r>
              <a:rPr lang="nl-BE" sz="2400" dirty="0">
                <a:solidFill>
                  <a:schemeClr val="accent2"/>
                </a:solidFill>
              </a:rPr>
              <a:t> en of maak je eigen rustplan.</a:t>
            </a:r>
          </a:p>
          <a:p>
            <a:pPr marL="0" indent="0">
              <a:lnSpc>
                <a:spcPct val="117000"/>
              </a:lnSpc>
              <a:spcBef>
                <a:spcPts val="600"/>
              </a:spcBef>
              <a:buNone/>
            </a:pPr>
            <a:endParaRPr lang="nl-BE" sz="800" dirty="0">
              <a:solidFill>
                <a:schemeClr val="accent2"/>
              </a:solidFill>
            </a:endParaRPr>
          </a:p>
          <a:p>
            <a:pPr marL="0" indent="0">
              <a:lnSpc>
                <a:spcPct val="117000"/>
              </a:lnSpc>
              <a:spcBef>
                <a:spcPts val="600"/>
              </a:spcBef>
              <a:buNone/>
            </a:pPr>
            <a:r>
              <a:rPr lang="nl-BE" sz="2400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nl-BE" sz="2400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Infopakketten voor sleutelfiguren </a:t>
            </a:r>
            <a:r>
              <a:rPr lang="nl-BE" sz="2400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een beleid rond (seksueel) </a:t>
            </a:r>
          </a:p>
          <a:p>
            <a:pPr marL="0" indent="0">
              <a:lnSpc>
                <a:spcPct val="117000"/>
              </a:lnSpc>
              <a:spcBef>
                <a:spcPts val="600"/>
              </a:spcBef>
              <a:buNone/>
            </a:pPr>
            <a:r>
              <a:rPr lang="nl-BE" sz="2400" kern="100" dirty="0">
                <a:solidFill>
                  <a:srgbClr val="3E7E9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nl-BE" sz="2400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grensoverschrijdend en agressief gedrag.</a:t>
            </a:r>
          </a:p>
          <a:p>
            <a:pPr marL="0" indent="0">
              <a:lnSpc>
                <a:spcPct val="117000"/>
              </a:lnSpc>
              <a:buNone/>
            </a:pPr>
            <a:endParaRPr lang="nl-BE" sz="2400" dirty="0">
              <a:solidFill>
                <a:schemeClr val="accent2"/>
              </a:solidFill>
            </a:endParaRPr>
          </a:p>
          <a:p>
            <a:pPr marL="0" indent="0">
              <a:lnSpc>
                <a:spcPct val="117000"/>
              </a:lnSpc>
              <a:buNone/>
            </a:pPr>
            <a:endParaRPr lang="nl-BE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6AB348C-9F09-EC5B-EB89-88C6407B1E1D}"/>
              </a:ext>
            </a:extLst>
          </p:cNvPr>
          <p:cNvSpPr txBox="1">
            <a:spLocks/>
          </p:cNvSpPr>
          <p:nvPr/>
        </p:nvSpPr>
        <p:spPr>
          <a:xfrm>
            <a:off x="475861" y="861462"/>
            <a:ext cx="10411408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nl-NL" sz="2800" dirty="0">
                <a:solidFill>
                  <a:schemeClr val="accent2"/>
                </a:solidFill>
              </a:rPr>
              <a:t>HOE KUNNEN WE JOU ONDERSTEUNEN?</a:t>
            </a:r>
          </a:p>
        </p:txBody>
      </p:sp>
      <p:pic>
        <p:nvPicPr>
          <p:cNvPr id="8" name="Afbeelding 7" descr="Afbeelding met tekenfilm, kikker, kunst&#10;&#10;Automatisch gegenereerde beschrijving">
            <a:extLst>
              <a:ext uri="{FF2B5EF4-FFF2-40B4-BE49-F238E27FC236}">
                <a16:creationId xmlns:a16="http://schemas.microsoft.com/office/drawing/2014/main" id="{6F0B6361-0DB1-7719-DFBC-7E0C3E1375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733" y="1231142"/>
            <a:ext cx="2962688" cy="435353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5838E4F-17D6-21AA-015E-E8F84580D6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65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829" y="1559702"/>
            <a:ext cx="11271379" cy="5055409"/>
          </a:xfrm>
        </p:spPr>
        <p:txBody>
          <a:bodyPr>
            <a:normAutofit fontScale="85000" lnSpcReduction="10000"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nl-BE" sz="2600" dirty="0">
                <a:solidFill>
                  <a:srgbClr val="3E7E93"/>
                </a:solidFill>
              </a:rPr>
              <a:t>5. </a:t>
            </a:r>
            <a:r>
              <a:rPr lang="nl-BE" sz="2600" u="sng" kern="100" dirty="0">
                <a:solidFill>
                  <a:srgbClr val="3E7E9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Informatie en tools</a:t>
            </a:r>
            <a:r>
              <a:rPr lang="nl-BE" sz="2600" kern="100" dirty="0">
                <a:solidFill>
                  <a:srgbClr val="3E7E9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 vorm en inhoud te geven aan je beleid rond grensoverschrijdend en 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nl-BE" sz="2600" kern="100" dirty="0">
                <a:solidFill>
                  <a:srgbClr val="3E7E9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agressief gedrag.</a:t>
            </a:r>
            <a:endParaRPr lang="nl-BE" sz="1100" kern="100" dirty="0">
              <a:solidFill>
                <a:srgbClr val="3E7E9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nl-BE" sz="1100" dirty="0">
              <a:solidFill>
                <a:srgbClr val="3E7E93"/>
              </a:solidFill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nl-BE" sz="2600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nl-BE" sz="2600" u="sng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Advies en feedback</a:t>
            </a:r>
            <a:r>
              <a:rPr lang="nl-BE" sz="2600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bij de ontwikkeling van je beleid</a:t>
            </a:r>
            <a:endParaRPr lang="nl-BE" sz="1100" kern="100" dirty="0">
              <a:solidFill>
                <a:srgbClr val="3E7E9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nl-BE" sz="1100" kern="100" dirty="0">
              <a:solidFill>
                <a:srgbClr val="3E7E9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nl-BE" sz="2600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nl-BE" sz="2600" u="sng" kern="100" dirty="0">
                <a:solidFill>
                  <a:srgbClr val="3E7E9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Campagnemateriaal</a:t>
            </a:r>
            <a:r>
              <a:rPr lang="nl-BE" sz="2600" kern="100" dirty="0">
                <a:solidFill>
                  <a:srgbClr val="3E7E9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 je beleid onder de aandacht te brengen. </a:t>
            </a:r>
            <a:r>
              <a:rPr lang="nl-BE" sz="1800" kern="100" dirty="0">
                <a:solidFill>
                  <a:srgbClr val="3E7E9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bestellen tegen productiekost.</a:t>
            </a:r>
          </a:p>
          <a:p>
            <a:pPr marL="0" lvl="0" indent="0">
              <a:lnSpc>
                <a:spcPct val="107000"/>
              </a:lnSpc>
              <a:buNone/>
            </a:pPr>
            <a:endParaRPr lang="nl-BE" sz="1000" kern="100" dirty="0">
              <a:solidFill>
                <a:srgbClr val="3E7E9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nl-BE" sz="2600" kern="100" dirty="0">
                <a:solidFill>
                  <a:srgbClr val="3E7E9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nl-BE" sz="2600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Inspirerende praktijken vanuit de sector gezinszorg: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BE" sz="1900" u="sng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Grensoverschrijdend en agressief gedrag voorkomen in gezinszorg</a:t>
            </a:r>
            <a:endParaRPr lang="nl-BE" sz="1900" kern="100" dirty="0">
              <a:solidFill>
                <a:srgbClr val="3E7E9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BE" sz="1900" u="sng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gesprek met cliënten over seksueel grensoverschrijdend gedrag – De campagne van Familiezorg Oost-Vlaanderen</a:t>
            </a:r>
            <a:endParaRPr lang="nl-BE" sz="1900" kern="100" dirty="0">
              <a:solidFill>
                <a:srgbClr val="3E7E9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BE" sz="1900" u="sng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Opvang en nazorg bij </a:t>
            </a:r>
            <a:r>
              <a:rPr lang="nl-BE" sz="1900" u="sng" kern="100" dirty="0" err="1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helan</a:t>
            </a:r>
            <a:r>
              <a:rPr lang="nl-BE" sz="1900" u="sng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en Ferm</a:t>
            </a:r>
            <a:endParaRPr lang="nl-BE" sz="1900" kern="100" dirty="0">
              <a:solidFill>
                <a:srgbClr val="3E7E9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BE" sz="1900" u="sng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Opvang en nazorg bij thuiszorg </a:t>
            </a:r>
            <a:r>
              <a:rPr lang="nl-BE" sz="1900" u="sng" kern="100" dirty="0" err="1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vleminckveld</a:t>
            </a:r>
            <a:r>
              <a:rPr lang="nl-BE" sz="1900" u="sng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en i-mens</a:t>
            </a:r>
            <a:endParaRPr lang="nl-BE" sz="1900" u="sng" kern="100" dirty="0">
              <a:solidFill>
                <a:srgbClr val="3E7E9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r>
              <a:rPr lang="nl-BE" sz="1300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nl-BE" sz="2600" kern="100" dirty="0">
                <a:solidFill>
                  <a:srgbClr val="3E7E9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	</a:t>
            </a:r>
            <a:r>
              <a:rPr lang="nl-BE" sz="2600" kern="100" dirty="0">
                <a:solidFill>
                  <a:srgbClr val="3E7E9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9.  </a:t>
            </a:r>
            <a:r>
              <a:rPr lang="nl-BE" sz="2400" u="sng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Vormingsaanbod</a:t>
            </a:r>
            <a:r>
              <a:rPr lang="nl-BE" sz="2400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rond het thema </a:t>
            </a:r>
            <a:r>
              <a:rPr lang="nl-BE" sz="2400" kern="100" dirty="0" err="1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i.s.m</a:t>
            </a:r>
            <a:r>
              <a:rPr lang="nl-BE" sz="2400" kern="100" dirty="0">
                <a:solidFill>
                  <a:srgbClr val="3E7E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het Vormingsfonds gezinszorg</a:t>
            </a:r>
          </a:p>
          <a:p>
            <a:pPr marL="0" lvl="0" indent="0">
              <a:lnSpc>
                <a:spcPct val="107000"/>
              </a:lnSpc>
              <a:buNone/>
            </a:pPr>
            <a:endParaRPr lang="nl-BE" sz="2400" dirty="0">
              <a:solidFill>
                <a:schemeClr val="accent2"/>
              </a:solidFill>
            </a:endParaRPr>
          </a:p>
          <a:p>
            <a:pPr marL="0" indent="0">
              <a:lnSpc>
                <a:spcPct val="117000"/>
              </a:lnSpc>
              <a:buNone/>
            </a:pPr>
            <a:endParaRPr lang="nl-BE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6AB348C-9F09-EC5B-EB89-88C6407B1E1D}"/>
              </a:ext>
            </a:extLst>
          </p:cNvPr>
          <p:cNvSpPr txBox="1">
            <a:spLocks/>
          </p:cNvSpPr>
          <p:nvPr/>
        </p:nvSpPr>
        <p:spPr>
          <a:xfrm>
            <a:off x="475861" y="861462"/>
            <a:ext cx="10411408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nl-NL" sz="2800" dirty="0">
                <a:solidFill>
                  <a:schemeClr val="accent2"/>
                </a:solidFill>
              </a:rPr>
              <a:t>HOE KUNNEN WE JOU ONDERSTEUNEN?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26D7BB6-98CE-D151-CD2C-738D83B15F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52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Vragen?</a:t>
            </a:r>
          </a:p>
          <a:p>
            <a:endParaRPr lang="nl-NL" dirty="0">
              <a:solidFill>
                <a:schemeClr val="accent2"/>
              </a:solidFill>
            </a:endParaRPr>
          </a:p>
          <a:p>
            <a:r>
              <a:rPr lang="nl-NL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www.icoba.be</a:t>
            </a:r>
            <a:endParaRPr lang="nl-NL" dirty="0">
              <a:solidFill>
                <a:schemeClr val="accent2"/>
              </a:solidFill>
            </a:endParaRPr>
          </a:p>
          <a:p>
            <a:endParaRPr lang="nl-NL" dirty="0">
              <a:solidFill>
                <a:schemeClr val="accent2"/>
              </a:solidFill>
            </a:endParaRPr>
          </a:p>
          <a:p>
            <a:r>
              <a:rPr lang="nl-NL" dirty="0">
                <a:solidFill>
                  <a:schemeClr val="accent2"/>
                </a:solidFill>
              </a:rPr>
              <a:t>Mail: </a:t>
            </a:r>
            <a:r>
              <a:rPr lang="nl-NL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icoba@vivosocialprofit.org</a:t>
            </a:r>
            <a:endParaRPr lang="nl-NL" dirty="0">
              <a:solidFill>
                <a:schemeClr val="accent2"/>
              </a:solidFill>
            </a:endParaRPr>
          </a:p>
          <a:p>
            <a:endParaRPr lang="nl-NL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https://www.linkedin.com/company/icoba-vivo</a:t>
            </a:r>
            <a:endParaRPr lang="nl-BE" dirty="0">
              <a:solidFill>
                <a:schemeClr val="accent2"/>
              </a:solidFill>
            </a:endParaRPr>
          </a:p>
          <a:p>
            <a:endParaRPr lang="nl-NL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https://www.facebook.com/aandeslagmetagressie</a:t>
            </a:r>
            <a:endParaRPr lang="nl-BE" dirty="0">
              <a:solidFill>
                <a:schemeClr val="accent2"/>
              </a:solidFill>
            </a:endParaRP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6B32D38-FDD7-0DC8-82A4-2A1D51AD93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72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3C6E2-78EF-4872-0E25-DA29AE8F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Vormingsaanbod 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B96FD9-2CCA-BF0E-267E-B52430A5D4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8657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Kosteloze vormingen voor werknemers uit PC318.02</a:t>
            </a:r>
          </a:p>
          <a:p>
            <a:pPr marL="457200" lvl="1" indent="0">
              <a:buNone/>
            </a:pPr>
            <a:r>
              <a:rPr lang="nl-BE" dirty="0">
                <a:solidFill>
                  <a:schemeClr val="accent2"/>
                </a:solidFill>
              </a:rPr>
              <a:t>	</a:t>
            </a:r>
          </a:p>
          <a:p>
            <a:pPr marL="457200" lvl="1" indent="0">
              <a:buNone/>
            </a:pPr>
            <a:endParaRPr lang="nl-BE" sz="1600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A06ED89-4E68-2A75-CAA6-08BD13CB9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296" y="116184"/>
            <a:ext cx="2199547" cy="167286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82C9612-AE23-87D5-0051-8AE60082203E}"/>
              </a:ext>
            </a:extLst>
          </p:cNvPr>
          <p:cNvSpPr txBox="1"/>
          <p:nvPr/>
        </p:nvSpPr>
        <p:spPr>
          <a:xfrm>
            <a:off x="838200" y="1732176"/>
            <a:ext cx="1051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BE" sz="2400" dirty="0">
                <a:solidFill>
                  <a:schemeClr val="accent2"/>
                </a:solidFill>
              </a:rPr>
              <a:t>Thema’s</a:t>
            </a:r>
          </a:p>
          <a:p>
            <a:pPr lvl="1"/>
            <a:r>
              <a:rPr lang="nl-BE" sz="2400" dirty="0" err="1">
                <a:solidFill>
                  <a:schemeClr val="accent2"/>
                </a:solidFill>
              </a:rPr>
              <a:t>Sectorspeciefieke</a:t>
            </a:r>
            <a:r>
              <a:rPr lang="nl-BE" sz="2400" dirty="0">
                <a:solidFill>
                  <a:schemeClr val="accent2"/>
                </a:solidFill>
              </a:rPr>
              <a:t> thema’s voor de gezinszorg bv. </a:t>
            </a:r>
            <a:r>
              <a:rPr lang="nl-BE" sz="2400" dirty="0" err="1">
                <a:solidFill>
                  <a:schemeClr val="accent2"/>
                </a:solidFill>
              </a:rPr>
              <a:t>TdT</a:t>
            </a:r>
            <a:r>
              <a:rPr lang="nl-BE" sz="2400" dirty="0">
                <a:solidFill>
                  <a:schemeClr val="accent2"/>
                </a:solidFill>
              </a:rPr>
              <a:t> voor IT-buddy’s, verbindende communicatie, Basisvorming omgaan met lastig en agressief gedrag, …</a:t>
            </a:r>
          </a:p>
          <a:p>
            <a:pPr lvl="1"/>
            <a:r>
              <a:rPr lang="nl-BE" sz="2400" dirty="0" err="1">
                <a:solidFill>
                  <a:schemeClr val="accent2"/>
                </a:solidFill>
              </a:rPr>
              <a:t>Sectoroverstijgende</a:t>
            </a:r>
            <a:r>
              <a:rPr lang="nl-BE" sz="2400" dirty="0">
                <a:solidFill>
                  <a:schemeClr val="accent2"/>
                </a:solidFill>
              </a:rPr>
              <a:t> thema’s bv rond stress en burn-out, </a:t>
            </a:r>
            <a:r>
              <a:rPr lang="nl-BE" sz="2400" dirty="0" err="1">
                <a:solidFill>
                  <a:schemeClr val="accent2"/>
                </a:solidFill>
              </a:rPr>
              <a:t>bureautica</a:t>
            </a:r>
            <a:r>
              <a:rPr lang="nl-BE" sz="2400" dirty="0">
                <a:solidFill>
                  <a:schemeClr val="accent2"/>
                </a:solidFill>
              </a:rPr>
              <a:t>, digitalisering, omgaan met collega’s, …</a:t>
            </a:r>
          </a:p>
          <a:p>
            <a:pPr lvl="1"/>
            <a:r>
              <a:rPr lang="nl-BE" sz="2400" dirty="0">
                <a:solidFill>
                  <a:schemeClr val="accent2"/>
                </a:solidFill>
              </a:rPr>
              <a:t>Agressiethema’s: aanbod ICOBA </a:t>
            </a:r>
            <a:r>
              <a:rPr lang="nl-NL" sz="2400" dirty="0">
                <a:hlinkClick r:id="rId3"/>
              </a:rPr>
              <a:t>www.icoba.be</a:t>
            </a:r>
            <a:endParaRPr lang="nl-NL" sz="2400" dirty="0"/>
          </a:p>
          <a:p>
            <a:pPr marL="457200" lvl="1" indent="0">
              <a:buNone/>
            </a:pPr>
            <a:r>
              <a:rPr lang="nl-BE" sz="2400" dirty="0">
                <a:solidFill>
                  <a:schemeClr val="accent2"/>
                </a:solidFill>
              </a:rPr>
              <a:t>	</a:t>
            </a:r>
            <a:r>
              <a:rPr lang="nl-NL" sz="2400" dirty="0">
                <a:solidFill>
                  <a:schemeClr val="accent2"/>
                </a:solidFill>
              </a:rPr>
              <a:t>Mail: </a:t>
            </a:r>
            <a:r>
              <a:rPr lang="nl-NL" sz="2400" dirty="0">
                <a:hlinkClick r:id="rId4"/>
              </a:rPr>
              <a:t>icoba@vivosocialprofit.org</a:t>
            </a:r>
            <a:endParaRPr lang="nl-NL" sz="24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557799A-1C41-0245-9CC0-A37BAE2C3681}"/>
              </a:ext>
            </a:extLst>
          </p:cNvPr>
          <p:cNvSpPr txBox="1"/>
          <p:nvPr/>
        </p:nvSpPr>
        <p:spPr>
          <a:xfrm>
            <a:off x="838200" y="4589253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BE" sz="2400" dirty="0">
                <a:solidFill>
                  <a:schemeClr val="accent2"/>
                </a:solidFill>
              </a:rPr>
              <a:t>Overzicht vormingen:</a:t>
            </a:r>
          </a:p>
          <a:p>
            <a:pPr marL="0" indent="0">
              <a:buNone/>
            </a:pPr>
            <a:r>
              <a:rPr lang="nl-BE" sz="2400" dirty="0">
                <a:solidFill>
                  <a:schemeClr val="accent2"/>
                </a:solidFill>
                <a:hlinkClick r:id="rId5"/>
              </a:rPr>
              <a:t>Gezinszorg</a:t>
            </a:r>
            <a:endParaRPr lang="nl-BE" sz="2400" dirty="0">
              <a:solidFill>
                <a:schemeClr val="accent2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6071C9D-E7B3-6BB4-23FA-1A9EDEFB59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77022-F0F2-2603-1B4A-49CB829F4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In Company - aanbod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0AE9E9-D76B-82E3-E111-D0F4A245F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5" r="27854" b="-2"/>
          <a:stretch/>
        </p:blipFill>
        <p:spPr>
          <a:xfrm>
            <a:off x="1019174" y="1047565"/>
            <a:ext cx="5000625" cy="4950246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53BD7E-7FF4-15CB-896B-40D9A070A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4"/>
            <a:ext cx="5181600" cy="850247"/>
          </a:xfrm>
        </p:spPr>
        <p:txBody>
          <a:bodyPr>
            <a:normAutofit/>
          </a:bodyPr>
          <a:lstStyle/>
          <a:p>
            <a:r>
              <a:rPr lang="nl-BE" dirty="0"/>
              <a:t>Organiseren van vormingen op basis van noden in eigen organisatie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8ACE712-1654-9D18-C035-8112A4445075}"/>
              </a:ext>
            </a:extLst>
          </p:cNvPr>
          <p:cNvSpPr txBox="1"/>
          <p:nvPr/>
        </p:nvSpPr>
        <p:spPr>
          <a:xfrm>
            <a:off x="6172200" y="2061713"/>
            <a:ext cx="518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accent1"/>
                </a:solidFill>
              </a:rPr>
              <a:t>Voorwaarden: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accent2"/>
                </a:solidFill>
              </a:rPr>
              <a:t>Vormingen en opleiders uit het sectorspecifiek aanbod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accent2"/>
                </a:solidFill>
              </a:rPr>
              <a:t>Hetzelfde aantal vormingsuren als in het open aanbod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accent2"/>
                </a:solidFill>
              </a:rPr>
              <a:t>Behoren tot PC318.02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accent2"/>
                </a:solidFill>
              </a:rPr>
              <a:t>Minstens 8 deelnemers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accent2"/>
                </a:solidFill>
              </a:rPr>
              <a:t>Voor 31 december van het kalenderjaar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accent2"/>
                </a:solidFill>
              </a:rPr>
              <a:t>Binnen de werktijd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7D4CB02-9066-7DDE-F76D-A0A6EBC8CF3E}"/>
              </a:ext>
            </a:extLst>
          </p:cNvPr>
          <p:cNvSpPr txBox="1"/>
          <p:nvPr/>
        </p:nvSpPr>
        <p:spPr>
          <a:xfrm>
            <a:off x="6491774" y="5847365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linkClick r:id="rId3"/>
              </a:rPr>
              <a:t>Meer info</a:t>
            </a: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83CBA3F-DE9E-6122-2C5C-31EEF535F7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9957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0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94F2C-2448-E83A-FEF8-CBE191D4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Aanvraag vormingsaanbod</a:t>
            </a:r>
            <a:endParaRPr lang="nl-BE" dirty="0"/>
          </a:p>
        </p:txBody>
      </p:sp>
      <p:pic>
        <p:nvPicPr>
          <p:cNvPr id="4" name="Afbeelding 3" descr="Afbeelding met Website&#10;&#10;Automatisch gegenereerde beschrijving">
            <a:hlinkClick r:id="rId2"/>
            <a:extLst>
              <a:ext uri="{FF2B5EF4-FFF2-40B4-BE49-F238E27FC236}">
                <a16:creationId xmlns:a16="http://schemas.microsoft.com/office/drawing/2014/main" id="{42857506-076C-7BB4-3DC4-074098189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59358"/>
            <a:ext cx="5181600" cy="2305812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D40F4F-3061-FDBC-69F7-425664C76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Hoe aanvragen?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Gebruik ons online platform </a:t>
            </a:r>
            <a:r>
              <a:rPr lang="nl-BE" dirty="0">
                <a:solidFill>
                  <a:schemeClr val="accent2"/>
                </a:solidFill>
                <a:hlinkClick r:id="rId4"/>
              </a:rPr>
              <a:t>Extranet.</a:t>
            </a:r>
            <a:endParaRPr lang="nl-BE" dirty="0">
              <a:solidFill>
                <a:schemeClr val="accent2"/>
              </a:solidFill>
            </a:endParaRPr>
          </a:p>
          <a:p>
            <a:r>
              <a:rPr lang="nl-BE" dirty="0"/>
              <a:t>Vragen? </a:t>
            </a:r>
            <a:r>
              <a:rPr lang="nl-BE" dirty="0">
                <a:hlinkClick r:id="rId5"/>
              </a:rPr>
              <a:t>info@vivosocialprofit.org</a:t>
            </a:r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A782861-F7C7-1630-6D3B-99612706A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87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E83E7-A495-DAF9-CC57-92DACF57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Vormingsbudget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BA3F7F-13EF-CCF6-6950-DC4CBBD74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160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700" dirty="0"/>
              <a:t>Wat?</a:t>
            </a:r>
          </a:p>
          <a:p>
            <a:pPr lvl="1"/>
            <a:r>
              <a:rPr lang="nl-BE" sz="1700" dirty="0">
                <a:solidFill>
                  <a:schemeClr val="accent2"/>
                </a:solidFill>
              </a:rPr>
              <a:t>Terugbetaling van door de organisatie betaalde vormingen</a:t>
            </a:r>
          </a:p>
          <a:p>
            <a:pPr lvl="1"/>
            <a:r>
              <a:rPr lang="nl-BE" sz="1700" dirty="0">
                <a:solidFill>
                  <a:schemeClr val="accent2"/>
                </a:solidFill>
              </a:rPr>
              <a:t>Maximum toegekende bedrag per organisatie</a:t>
            </a:r>
          </a:p>
          <a:p>
            <a:pPr lvl="1"/>
            <a:r>
              <a:rPr lang="nl-BE" sz="1700" dirty="0">
                <a:solidFill>
                  <a:schemeClr val="accent2"/>
                </a:solidFill>
              </a:rPr>
              <a:t>Uitbetaling via maatschappelijke zetel</a:t>
            </a:r>
          </a:p>
          <a:p>
            <a:endParaRPr lang="nl-BE" sz="17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486AB61-9917-BC71-A8C1-9D139106655F}"/>
              </a:ext>
            </a:extLst>
          </p:cNvPr>
          <p:cNvSpPr txBox="1"/>
          <p:nvPr/>
        </p:nvSpPr>
        <p:spPr>
          <a:xfrm>
            <a:off x="6172200" y="2855343"/>
            <a:ext cx="5181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00" dirty="0">
                <a:solidFill>
                  <a:schemeClr val="accent1"/>
                </a:solidFill>
              </a:rPr>
              <a:t>Voor wie?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BE" sz="1700" dirty="0">
                <a:solidFill>
                  <a:schemeClr val="accent2"/>
                </a:solidFill>
              </a:rPr>
              <a:t>Elke organisatie met RSZ-kengetal 211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A883218-56FD-692E-5675-B2C0337803D0}"/>
              </a:ext>
            </a:extLst>
          </p:cNvPr>
          <p:cNvSpPr txBox="1"/>
          <p:nvPr/>
        </p:nvSpPr>
        <p:spPr>
          <a:xfrm>
            <a:off x="6172200" y="3979639"/>
            <a:ext cx="609755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700" dirty="0">
                <a:solidFill>
                  <a:schemeClr val="accent1"/>
                </a:solidFill>
              </a:rPr>
              <a:t>Hoe aanvragen?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BE" sz="1700" dirty="0">
                <a:solidFill>
                  <a:schemeClr val="accent1"/>
                </a:solidFill>
              </a:rPr>
              <a:t>Gebruik ons online platform Extranet.</a:t>
            </a:r>
          </a:p>
          <a:p>
            <a:endParaRPr lang="nl-BE" sz="1700" dirty="0">
              <a:solidFill>
                <a:schemeClr val="accent1"/>
              </a:solidFill>
              <a:hlinkClick r:id="rId2"/>
            </a:endParaRPr>
          </a:p>
          <a:p>
            <a:r>
              <a:rPr lang="nl-BE" sz="1700" dirty="0">
                <a:solidFill>
                  <a:schemeClr val="accent1"/>
                </a:solidFill>
                <a:hlinkClick r:id="rId2"/>
              </a:rPr>
              <a:t>Meer info</a:t>
            </a:r>
            <a:endParaRPr lang="nl-BE" sz="1700" dirty="0">
              <a:solidFill>
                <a:schemeClr val="accent1"/>
              </a:solidFill>
            </a:endParaRPr>
          </a:p>
          <a:p>
            <a:r>
              <a:rPr lang="nl-BE" sz="1700" dirty="0">
                <a:solidFill>
                  <a:schemeClr val="accent1"/>
                </a:solidFill>
              </a:rPr>
              <a:t>Vragen? </a:t>
            </a:r>
            <a:r>
              <a:rPr lang="nl-BE" sz="1700" dirty="0">
                <a:solidFill>
                  <a:schemeClr val="accent1"/>
                </a:solidFill>
                <a:hlinkClick r:id="rId3"/>
              </a:rPr>
              <a:t>Info@vivosocialprofit.org</a:t>
            </a:r>
            <a:endParaRPr lang="nl-BE" sz="1700" dirty="0">
              <a:solidFill>
                <a:schemeClr val="accent1"/>
              </a:solidFill>
            </a:endParaRPr>
          </a:p>
          <a:p>
            <a:r>
              <a:rPr lang="nl-BE" sz="1700" dirty="0">
                <a:solidFill>
                  <a:schemeClr val="accent1"/>
                </a:solidFill>
              </a:rPr>
              <a:t>	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64CA8BB-2467-7F7D-EC4B-9D63E29D2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  <p:pic>
        <p:nvPicPr>
          <p:cNvPr id="14" name="Afbeelding 13" descr="Afbeelding met fles, overdekt, kruid, vloer&#10;&#10;Automatisch gegenereerde beschrijving">
            <a:extLst>
              <a:ext uri="{FF2B5EF4-FFF2-40B4-BE49-F238E27FC236}">
                <a16:creationId xmlns:a16="http://schemas.microsoft.com/office/drawing/2014/main" id="{8AECD553-CE23-D5E7-DEF3-DDE9D89CB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94" y="1575532"/>
            <a:ext cx="4066659" cy="288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71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subsidies aanvragen?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800" dirty="0">
                <a:solidFill>
                  <a:schemeClr val="accent2"/>
                </a:solidFill>
              </a:rPr>
              <a:t>Gebruik ons online platform </a:t>
            </a:r>
            <a:r>
              <a:rPr lang="nl-BE" sz="2800" dirty="0">
                <a:hlinkClick r:id="rId2"/>
              </a:rPr>
              <a:t>Extranet.</a:t>
            </a:r>
            <a:endParaRPr lang="nl-BE" sz="2800" dirty="0"/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32A44E5-7C60-8A77-178B-BF4EF325F8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3097406-F9CC-B3FF-C3BE-E8E6F2AF7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531" y="1876583"/>
            <a:ext cx="8420878" cy="26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80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Ziedet</a:t>
            </a:r>
            <a:r>
              <a:rPr lang="nl-NL" dirty="0"/>
              <a:t>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80" y="923279"/>
            <a:ext cx="10998020" cy="4529785"/>
          </a:xfrm>
        </p:spPr>
        <p:txBody>
          <a:bodyPr/>
          <a:lstStyle/>
          <a:p>
            <a:r>
              <a:rPr lang="nl-BE" sz="2800" dirty="0">
                <a:solidFill>
                  <a:schemeClr val="accent2"/>
                </a:solidFill>
              </a:rPr>
              <a:t>Online leermodules: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	7 modules rond cultuursensitief handelen op de werkvloer</a:t>
            </a:r>
          </a:p>
          <a:p>
            <a:pPr marL="457200" lvl="1" indent="0">
              <a:buNone/>
            </a:pPr>
            <a:r>
              <a:rPr lang="nl-BE" dirty="0">
                <a:solidFill>
                  <a:schemeClr val="accent2"/>
                </a:solidFill>
              </a:rPr>
              <a:t>	bv. ‘Het is weer gezegd’, ‘Het is snel gebeurd’, ‘Het geraakt niet gezegd’, …</a:t>
            </a:r>
          </a:p>
          <a:p>
            <a:pPr marL="457200" lvl="1" indent="0">
              <a:buNone/>
            </a:pPr>
            <a:r>
              <a:rPr lang="nl-BE" dirty="0">
                <a:solidFill>
                  <a:schemeClr val="accent2"/>
                </a:solidFill>
              </a:rPr>
              <a:t>	Nieuwe module: Het maakt wél een verschil! 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	</a:t>
            </a:r>
            <a:endParaRPr lang="nl-BE" sz="2800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Leerlabo</a:t>
            </a:r>
          </a:p>
          <a:p>
            <a:endParaRPr lang="nl-BE" dirty="0"/>
          </a:p>
          <a:p>
            <a:r>
              <a:rPr lang="nl-BE" dirty="0">
                <a:hlinkClick r:id="rId2"/>
              </a:rPr>
              <a:t>Meer info</a:t>
            </a:r>
            <a:endParaRPr lang="nl-BE" dirty="0"/>
          </a:p>
        </p:txBody>
      </p:sp>
      <p:pic>
        <p:nvPicPr>
          <p:cNvPr id="1026" name="Picture 2" descr="geen-racist">
            <a:extLst>
              <a:ext uri="{FF2B5EF4-FFF2-40B4-BE49-F238E27FC236}">
                <a16:creationId xmlns:a16="http://schemas.microsoft.com/office/drawing/2014/main" id="{7304522D-9811-8E29-63E0-FB77EB94A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808" y="3078685"/>
            <a:ext cx="4062412" cy="26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03DB05C-1072-038E-1A62-00EC5C7DC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97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Trefpunt </a:t>
            </a:r>
            <a:r>
              <a:rPr lang="nl-NL" dirty="0" err="1"/>
              <a:t>odi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80" y="923279"/>
            <a:ext cx="4768670" cy="45297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Website voor (toekomstige) hulpverleners over culturele diversiteit</a:t>
            </a:r>
          </a:p>
          <a:p>
            <a:pPr marL="0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Info over </a:t>
            </a:r>
            <a:r>
              <a:rPr lang="nl-BE" dirty="0" err="1">
                <a:solidFill>
                  <a:schemeClr val="accent2"/>
                </a:solidFill>
              </a:rPr>
              <a:t>cultuursensieve</a:t>
            </a:r>
            <a:r>
              <a:rPr lang="nl-BE" dirty="0">
                <a:solidFill>
                  <a:schemeClr val="accent2"/>
                </a:solidFill>
              </a:rPr>
              <a:t> hulpverlening aan de hand van 10 thema’s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Een </a:t>
            </a:r>
            <a:r>
              <a:rPr lang="nl-BE" dirty="0" err="1">
                <a:solidFill>
                  <a:schemeClr val="accent2"/>
                </a:solidFill>
              </a:rPr>
              <a:t>toolbox</a:t>
            </a:r>
            <a:r>
              <a:rPr lang="nl-BE" dirty="0">
                <a:solidFill>
                  <a:schemeClr val="accent2"/>
                </a:solidFill>
              </a:rPr>
              <a:t> vol publicaties, video’s, websites, …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Overzicht van sprekers en vormingen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Samen met experten uit het veld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17CDD9-0FF6-45D3-B03F-BA3E63D2B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31650" r="7000" b="19355"/>
          <a:stretch/>
        </p:blipFill>
        <p:spPr bwMode="auto">
          <a:xfrm>
            <a:off x="5257800" y="745725"/>
            <a:ext cx="6934199" cy="28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84BE2759-AFA5-45A9-8CD6-24A44769D1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r="5128"/>
          <a:stretch/>
        </p:blipFill>
        <p:spPr>
          <a:xfrm>
            <a:off x="7696200" y="1079166"/>
            <a:ext cx="2143758" cy="730584"/>
          </a:xfrm>
          <a:prstGeom prst="rect">
            <a:avLst/>
          </a:prstGeom>
        </p:spPr>
      </p:pic>
      <p:sp>
        <p:nvSpPr>
          <p:cNvPr id="7" name="Tekstvak 29">
            <a:extLst>
              <a:ext uri="{FF2B5EF4-FFF2-40B4-BE49-F238E27FC236}">
                <a16:creationId xmlns:a16="http://schemas.microsoft.com/office/drawing/2014/main" id="{BF8107BF-36F5-4246-BCB4-B9C6D2BB0E06}"/>
              </a:ext>
            </a:extLst>
          </p:cNvPr>
          <p:cNvSpPr txBox="1"/>
          <p:nvPr/>
        </p:nvSpPr>
        <p:spPr>
          <a:xfrm>
            <a:off x="6715845" y="3992740"/>
            <a:ext cx="3648204" cy="8679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nl-BE" sz="2800" b="1" dirty="0">
                <a:latin typeface="Gilroy ExtraBold" panose="00000900000000000000" pitchFamily="50" charset="0"/>
              </a:rPr>
              <a:t>Benieuwd? Surf naar </a:t>
            </a:r>
            <a:r>
              <a:rPr lang="nl-BE" sz="2800" b="1" dirty="0">
                <a:solidFill>
                  <a:srgbClr val="E55912"/>
                </a:solidFill>
                <a:latin typeface="Gilroy ExtraBold" panose="00000900000000000000" pitchFamily="50" charset="0"/>
              </a:rPr>
              <a:t>www.trefpuntodi.be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585EE3D2-1C2F-4F3C-AB25-7B6350EB2644}"/>
              </a:ext>
            </a:extLst>
          </p:cNvPr>
          <p:cNvGrpSpPr/>
          <p:nvPr/>
        </p:nvGrpSpPr>
        <p:grpSpPr>
          <a:xfrm>
            <a:off x="7145319" y="4932891"/>
            <a:ext cx="3218730" cy="732264"/>
            <a:chOff x="8894254" y="6179888"/>
            <a:chExt cx="3218730" cy="732264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7539F36-AB0C-48B5-A57A-B44F932A4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1407" y="6336325"/>
              <a:ext cx="419391" cy="419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9C6B8DAD-0F24-4703-8688-3875EADC3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0720" y="6179888"/>
              <a:ext cx="732264" cy="73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kstvak 38">
              <a:extLst>
                <a:ext uri="{FF2B5EF4-FFF2-40B4-BE49-F238E27FC236}">
                  <a16:creationId xmlns:a16="http://schemas.microsoft.com/office/drawing/2014/main" id="{3CC398C7-51AA-4450-BDF4-65487D99FC2B}"/>
                </a:ext>
              </a:extLst>
            </p:cNvPr>
            <p:cNvSpPr txBox="1"/>
            <p:nvPr/>
          </p:nvSpPr>
          <p:spPr>
            <a:xfrm>
              <a:off x="8894254" y="6412497"/>
              <a:ext cx="28370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buNone/>
              </a:pPr>
              <a:r>
                <a:rPr lang="nl-BE" sz="1800" b="1" dirty="0">
                  <a:solidFill>
                    <a:srgbClr val="5A2A27"/>
                  </a:solidFill>
                  <a:latin typeface="Gilroy ExtraBold" panose="00000900000000000000" pitchFamily="50" charset="0"/>
                </a:rPr>
                <a:t>&amp; volg ons op           of</a:t>
              </a:r>
            </a:p>
          </p:txBody>
        </p: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2A4D244A-F45B-356E-3D33-2EA442144D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39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F0E769-A14F-D3C8-CC00-F0062229A8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solidFill>
                  <a:srgbClr val="3E7E93"/>
                </a:solidFill>
              </a:rPr>
              <a:t>Met welke acties ondersteunt het SF318.02 de sector?</a:t>
            </a:r>
            <a:endParaRPr lang="nl-BE" dirty="0">
              <a:solidFill>
                <a:srgbClr val="3E7E93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8CEBF8E-5183-4C51-7389-785F10FFFD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solidFill>
                  <a:srgbClr val="3E7E93"/>
                </a:solidFill>
              </a:rPr>
              <a:t>Als je door de bomen het bos niet meer ziet</a:t>
            </a:r>
            <a:endParaRPr lang="nl-BE" dirty="0">
              <a:solidFill>
                <a:srgbClr val="3E7E93"/>
              </a:solidFill>
            </a:endParaRPr>
          </a:p>
        </p:txBody>
      </p:sp>
      <p:pic>
        <p:nvPicPr>
          <p:cNvPr id="5" name="Afbeelding 4" descr="Afbeelding met grond, stoeprand&#10;&#10;Automatisch gegenereerde beschrijving">
            <a:extLst>
              <a:ext uri="{FF2B5EF4-FFF2-40B4-BE49-F238E27FC236}">
                <a16:creationId xmlns:a16="http://schemas.microsoft.com/office/drawing/2014/main" id="{E8E82673-01D4-44E6-E9A3-5CAE7D22A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8568"/>
            <a:ext cx="12192000" cy="298704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D83C708-D138-9B79-CDD0-F289E614BA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8896"/>
            <a:ext cx="1194355" cy="11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38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Social Profit Salons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80" y="923279"/>
            <a:ext cx="10998020" cy="5384215"/>
          </a:xfrm>
        </p:spPr>
        <p:txBody>
          <a:bodyPr>
            <a:normAutofit/>
          </a:bodyPr>
          <a:lstStyle/>
          <a:p>
            <a:r>
              <a:rPr lang="nl-BE" sz="2800" dirty="0">
                <a:solidFill>
                  <a:schemeClr val="accent2"/>
                </a:solidFill>
              </a:rPr>
              <a:t>Voor wie? </a:t>
            </a:r>
          </a:p>
          <a:p>
            <a:pPr marL="0" indent="0">
              <a:buNone/>
            </a:pPr>
            <a:r>
              <a:rPr lang="nl-BE" sz="2800" dirty="0">
                <a:solidFill>
                  <a:schemeClr val="accent2"/>
                </a:solidFill>
              </a:rPr>
              <a:t>	Organisaties op zoek naar werknemers met een migratieachtergrond</a:t>
            </a:r>
          </a:p>
          <a:p>
            <a:r>
              <a:rPr lang="nl-BE" sz="2800" dirty="0">
                <a:solidFill>
                  <a:schemeClr val="accent2"/>
                </a:solidFill>
              </a:rPr>
              <a:t>Waar?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10 oktober - Aalst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	</a:t>
            </a:r>
            <a:endParaRPr lang="nl-BE" sz="2800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Eigen standje</a:t>
            </a:r>
          </a:p>
          <a:p>
            <a:endParaRPr lang="nl-BE" dirty="0"/>
          </a:p>
          <a:p>
            <a:r>
              <a:rPr lang="nl-BE" dirty="0">
                <a:hlinkClick r:id="rId2"/>
              </a:rPr>
              <a:t>Meer info</a:t>
            </a:r>
            <a:endParaRPr lang="nl-BE" dirty="0"/>
          </a:p>
        </p:txBody>
      </p:sp>
      <p:pic>
        <p:nvPicPr>
          <p:cNvPr id="1028" name="Picture 4" descr="Home">
            <a:extLst>
              <a:ext uri="{FF2B5EF4-FFF2-40B4-BE49-F238E27FC236}">
                <a16:creationId xmlns:a16="http://schemas.microsoft.com/office/drawing/2014/main" id="{543A64D7-0C4F-A94E-2C00-568F24B1C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220" y="3982617"/>
            <a:ext cx="3048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4015061-FEA7-F96A-74A7-BB700DD30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77617"/>
            <a:ext cx="571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C5D51D3-5B66-1CD3-E8E9-4CFF8D2850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2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04431-A4DE-1FB5-9B8E-345D9F8F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Werkbaarheidsacties</a:t>
            </a:r>
            <a:endParaRPr lang="nl-BE" sz="36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C17AB0-4A9B-4196-53F7-22DDC27A9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2631684"/>
          </a:xfrm>
        </p:spPr>
        <p:txBody>
          <a:bodyPr>
            <a:normAutofit fontScale="85000" lnSpcReduction="20000"/>
          </a:bodyPr>
          <a:lstStyle/>
          <a:p>
            <a:pPr marL="450850" lvl="1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NL" dirty="0">
                <a:hlinkClick r:id="rId2"/>
              </a:rPr>
              <a:t>www.waardevolwerk.be</a:t>
            </a: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BE" dirty="0"/>
              <a:t>	</a:t>
            </a:r>
            <a:r>
              <a:rPr lang="nl-BE" sz="2400" dirty="0"/>
              <a:t>9 thema’s die werkbaarheid bepalen</a:t>
            </a:r>
          </a:p>
          <a:p>
            <a:pPr marL="0" indent="0">
              <a:buNone/>
            </a:pPr>
            <a:r>
              <a:rPr lang="nl-BE" sz="2400" dirty="0"/>
              <a:t>	bv. de collega’s, emotionele belasting, leiding geven en krijgen, …</a:t>
            </a:r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400" dirty="0">
                <a:hlinkClick r:id="rId3"/>
              </a:rPr>
              <a:t>www.facebook.com/waardevolwerk</a:t>
            </a:r>
            <a:r>
              <a:rPr lang="nl-BE" sz="2400" dirty="0"/>
              <a:t> </a:t>
            </a:r>
          </a:p>
          <a:p>
            <a:pPr marL="0" indent="0">
              <a:buNone/>
            </a:pPr>
            <a:endParaRPr lang="nl-BE" dirty="0"/>
          </a:p>
          <a:p>
            <a:pPr marL="457200" lvl="1" indent="0">
              <a:buNone/>
            </a:pPr>
            <a:r>
              <a:rPr lang="nl-BE" dirty="0"/>
              <a:t>	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DD5A158-A0D0-6645-C9D4-EDD241C441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E771EC2-76DF-243E-7171-FE3531CD166D}"/>
              </a:ext>
            </a:extLst>
          </p:cNvPr>
          <p:cNvSpPr txBox="1"/>
          <p:nvPr/>
        </p:nvSpPr>
        <p:spPr>
          <a:xfrm>
            <a:off x="836839" y="3429000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hlinkClick r:id="rId5"/>
              </a:rPr>
              <a:t>De goestinggenerator</a:t>
            </a:r>
            <a:endParaRPr lang="nl-BE" sz="2400" dirty="0"/>
          </a:p>
          <a:p>
            <a:pPr marL="457200" lvl="1" indent="0">
              <a:buNone/>
            </a:pPr>
            <a:r>
              <a:rPr lang="nl-BE" dirty="0"/>
              <a:t>	</a:t>
            </a:r>
            <a:r>
              <a:rPr lang="nl-BE" sz="2000" dirty="0">
                <a:solidFill>
                  <a:schemeClr val="bg1"/>
                </a:solidFill>
              </a:rPr>
              <a:t>methodiek om met je team in gesprek te gaan.</a:t>
            </a:r>
          </a:p>
          <a:p>
            <a:pPr marL="457200" lvl="1" indent="0">
              <a:buNone/>
            </a:pPr>
            <a:r>
              <a:rPr lang="nl-BE" sz="2000" dirty="0">
                <a:solidFill>
                  <a:schemeClr val="bg1"/>
                </a:solidFill>
              </a:rPr>
              <a:t>	8 thema’s: goesting, werkeisen, autonomie, talent, …</a:t>
            </a:r>
          </a:p>
          <a:p>
            <a:pPr marL="457200" lvl="1" indent="0">
              <a:buNone/>
            </a:pPr>
            <a:r>
              <a:rPr lang="nl-BE" sz="2000" dirty="0">
                <a:solidFill>
                  <a:schemeClr val="bg1"/>
                </a:solidFill>
              </a:rPr>
              <a:t>	</a:t>
            </a:r>
            <a:r>
              <a:rPr lang="nl-BE" sz="2000" dirty="0">
                <a:solidFill>
                  <a:schemeClr val="bg1"/>
                </a:solidFill>
                <a:hlinkClick r:id="rId6"/>
              </a:rPr>
              <a:t>bestelformulier</a:t>
            </a:r>
            <a:endParaRPr lang="nl-B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82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F9D40-0428-0A19-738C-B83E0199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Project 3030</a:t>
            </a:r>
            <a:endParaRPr lang="nl-BE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6B55FC5-64B8-2B14-8608-F41644341F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925"/>
            <a:ext cx="10515600" cy="4989513"/>
          </a:xfrm>
        </p:spPr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Wie?</a:t>
            </a:r>
          </a:p>
          <a:p>
            <a:pPr marL="0" indent="0">
              <a:buNone/>
            </a:pPr>
            <a:r>
              <a:rPr lang="nl-BE" sz="2400" dirty="0">
                <a:solidFill>
                  <a:schemeClr val="accent2"/>
                </a:solidFill>
              </a:rPr>
              <a:t>	Werknemers uit PC318.02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Voorwaarden?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2 jaar anciënniteit bij huidige werkgever op uiterste inschrijvingsdatum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Contract onbepaalde duur, min. halftijds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Niet tot een procedure die tot ontslag kan leiden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Niet tewerkgesteld als verzorgende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Geen recent diploma dat toegang geeft tot het beroep van verzorgende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Slagen voor selectieproeven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Samen met de werkgever inschrijven</a:t>
            </a:r>
          </a:p>
          <a:p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3CC4C09-1428-B68B-60B9-B850D05A31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29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F9D40-0428-0A19-738C-B83E0199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Project 3030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FA9542-434F-6391-3534-DC400D0DA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780932"/>
            <a:ext cx="10515600" cy="44553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Huidige tewerkstelling?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Contract bij huidige werkgever loopt door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Behoud van loon- en arbeidsvoorwaarden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Anciënniteit loopt verder</a:t>
            </a:r>
          </a:p>
          <a:p>
            <a:pPr lvl="2"/>
            <a:endParaRPr lang="nl-BE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Vervanging?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Vrijgekomen arbeidsplaats invullen – financiering via sociale </a:t>
            </a:r>
            <a:r>
              <a:rPr lang="nl-BE" dirty="0" err="1">
                <a:solidFill>
                  <a:schemeClr val="accent2"/>
                </a:solidFill>
              </a:rPr>
              <a:t>maribel</a:t>
            </a:r>
            <a:endParaRPr lang="nl-BE" dirty="0">
              <a:solidFill>
                <a:schemeClr val="accent2"/>
              </a:solidFill>
            </a:endParaRP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8B6CE93-8994-2396-61B8-A2F57EF71814}"/>
              </a:ext>
            </a:extLst>
          </p:cNvPr>
          <p:cNvSpPr txBox="1"/>
          <p:nvPr/>
        </p:nvSpPr>
        <p:spPr>
          <a:xfrm>
            <a:off x="2583434" y="5236234"/>
            <a:ext cx="8104517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E7E93"/>
              </a:buClr>
              <a:buSzTx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Meer info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E7E93"/>
              </a:buClr>
              <a:buSzTx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Vragen: 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hlinkClick r:id="rId3"/>
              </a:rPr>
              <a:t>p</a:t>
            </a:r>
            <a:r>
              <a:rPr lang="nl-BE" sz="2400">
                <a:solidFill>
                  <a:srgbClr val="000000"/>
                </a:solidFill>
                <a:latin typeface="Calibri" panose="020F0502020204030204"/>
                <a:hlinkClick r:id="rId3"/>
              </a:rPr>
              <a:t>roject3030@vspf.org</a:t>
            </a:r>
            <a:r>
              <a:rPr lang="nl-BE" sz="240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kumimoji="0" lang="nl-B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71E114C-BA26-0A96-AD06-D57EE553B3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54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F9D40-0428-0A19-738C-B83E0199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Via Vorming Hogerop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FA9542-434F-6391-3534-DC400D0DA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Wie?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	Werknemers uit PC318.02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Voorwaarden?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2 jaar anciënniteit bij huidige werkgever op uiterste inschrijvingsdatum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Contract onbepaalde duur, min. halftijds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Maximaal diploma secundair onderwijs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Slagen voor selectieproeven</a:t>
            </a: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2/3</a:t>
            </a:r>
            <a:r>
              <a:rPr lang="nl-BE" baseline="30000" dirty="0">
                <a:solidFill>
                  <a:schemeClr val="accent2"/>
                </a:solidFill>
              </a:rPr>
              <a:t>e</a:t>
            </a:r>
            <a:r>
              <a:rPr lang="nl-BE" dirty="0">
                <a:solidFill>
                  <a:schemeClr val="accent2"/>
                </a:solidFill>
              </a:rPr>
              <a:t> van de VTE voorzien voor verkorte trajecten 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                 zorgkundige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F55D417-B8C1-5D44-7602-8D2D44A7A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662" y="3197629"/>
            <a:ext cx="3437747" cy="27370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AF0D10F-D731-9D5B-C9BF-3D5BDD0C6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76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F9D40-0428-0A19-738C-B83E0199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Via Vorming Hogerop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FA9542-434F-6391-3534-DC400D0DA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780932"/>
            <a:ext cx="10515600" cy="445530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Vergoeding voor de werknemer?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Betaling inschrijvingsgeld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 €200 per schooljaar voor boeken, werkkleding, …</a:t>
            </a:r>
          </a:p>
          <a:p>
            <a:pPr lvl="2"/>
            <a:endParaRPr lang="nl-BE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Loon?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De werknemer behoudt zijn loon zonder extra premies voor weekend- of nachtwerk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Werkgever ontvangt vergoeding voor vervanging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Nog werken?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</a:p>
          <a:p>
            <a:pPr lvl="3"/>
            <a:endParaRPr lang="nl-BE" sz="100" dirty="0">
              <a:solidFill>
                <a:schemeClr val="accent2"/>
              </a:solidFill>
            </a:endParaRP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Voltijdse opleiding: enkel tijdens de zomervakantie</a:t>
            </a: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r>
              <a:rPr lang="nl-BE" dirty="0">
                <a:solidFill>
                  <a:schemeClr val="accent2"/>
                </a:solidFill>
                <a:latin typeface="Calibri"/>
              </a:rPr>
              <a:t>Verkort traject: enkel vrijgesteld voor aantal uren van het verkorte traject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8B6CE93-8994-2396-61B8-A2F57EF71814}"/>
              </a:ext>
            </a:extLst>
          </p:cNvPr>
          <p:cNvSpPr txBox="1"/>
          <p:nvPr/>
        </p:nvSpPr>
        <p:spPr>
          <a:xfrm>
            <a:off x="2014267" y="5236234"/>
            <a:ext cx="8104517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E7E93"/>
              </a:buClr>
              <a:buSzTx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Meer info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E7E93"/>
              </a:buClr>
              <a:buSzTx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Vragen: 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viavorminghogerop@vivosocialprofit.org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336ADBC-13FB-C5FF-3AFA-85D6C03F93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8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4A5057-A5DD-37C6-49DE-F3D74B81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structureel </a:t>
            </a:r>
            <a:r>
              <a:rPr lang="nl-NL" dirty="0" err="1"/>
              <a:t>InstroomKAnaal</a:t>
            </a:r>
            <a:r>
              <a:rPr lang="nl-NL" dirty="0"/>
              <a:t> (IKA)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E16FE84-7A93-D638-9B45-48EFD8CC69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441" y="1115784"/>
            <a:ext cx="9004134" cy="54935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b="1" u="sng" dirty="0">
                <a:solidFill>
                  <a:schemeClr val="accent1"/>
                </a:solidFill>
              </a:rPr>
              <a:t>Algemeen: </a:t>
            </a:r>
          </a:p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Een werkgever stelt een werknemer tewerk voor de openstaande functie van verzorgende. De tewerkstelling is subsidiabel binnen de sectorale regelgeving.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b="1" u="sng" dirty="0">
                <a:solidFill>
                  <a:schemeClr val="accent1"/>
                </a:solidFill>
              </a:rPr>
              <a:t>Wie?</a:t>
            </a:r>
          </a:p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Elke werknemer die niet gekwalificeerd is om het beroep uit te oefenen mag zich kandidaat stellen.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b="1" u="sng" dirty="0">
                <a:solidFill>
                  <a:schemeClr val="accent1"/>
                </a:solidFill>
              </a:rPr>
              <a:t>Aanwerving: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dirty="0">
                <a:solidFill>
                  <a:schemeClr val="accent1"/>
                </a:solidFill>
              </a:rPr>
              <a:t>De werkgever selecteert op basis van groeimogelijkheden.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dirty="0">
                <a:solidFill>
                  <a:schemeClr val="accent1"/>
                </a:solidFill>
              </a:rPr>
              <a:t>De werknemer ontvangt een AO van onbepaalde duur als  ‘verzorgende in opleiding structurele instroom’.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dirty="0">
                <a:solidFill>
                  <a:schemeClr val="accent1"/>
                </a:solidFill>
              </a:rPr>
              <a:t>De werknemer ontvangt het loon in loonschaal B2 structurele instroom.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83779C36-561E-CA02-DBA7-FB93EC596CAA}"/>
              </a:ext>
            </a:extLst>
          </p:cNvPr>
          <p:cNvSpPr/>
          <p:nvPr/>
        </p:nvSpPr>
        <p:spPr>
          <a:xfrm>
            <a:off x="9166059" y="977187"/>
            <a:ext cx="2476500" cy="240982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4EBE113C-D57E-F748-292C-891FD550FDA4}"/>
              </a:ext>
            </a:extLst>
          </p:cNvPr>
          <p:cNvSpPr/>
          <p:nvPr/>
        </p:nvSpPr>
        <p:spPr>
          <a:xfrm>
            <a:off x="8539650" y="3618475"/>
            <a:ext cx="2657086" cy="255192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0391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F64FA-FAE4-77B8-C519-3F2168022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structureel </a:t>
            </a:r>
            <a:r>
              <a:rPr lang="nl-NL" dirty="0" err="1"/>
              <a:t>InstroomKAnaal</a:t>
            </a:r>
            <a:endParaRPr lang="nl-BE" dirty="0"/>
          </a:p>
        </p:txBody>
      </p:sp>
      <p:sp useBgFill="1"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A17970-C9B9-E8B0-3E8C-10C1753621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24300" y="923926"/>
            <a:ext cx="8039100" cy="50569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b="1" u="sng" dirty="0">
                <a:solidFill>
                  <a:schemeClr val="accent1"/>
                </a:solidFill>
              </a:rPr>
              <a:t>De werkgever: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>
                <a:solidFill>
                  <a:schemeClr val="accent1"/>
                </a:solidFill>
              </a:rPr>
              <a:t>Ontvangt een premie voor coaching en begeleiding op de werkvloer en 600€ als opleidingskost. De werkgever betaalt 600 € aan het opleidingscentrum van de DGZ of de aantoonbare schoolkosten bij een CVO.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b="1" u="sng" dirty="0">
                <a:solidFill>
                  <a:schemeClr val="accent1"/>
                </a:solidFill>
              </a:rPr>
              <a:t>De werknemer: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>
                <a:solidFill>
                  <a:schemeClr val="accent1"/>
                </a:solidFill>
              </a:rPr>
              <a:t>Is afwezig op de werkvloer met behoud van loon op lesuren, examens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>
                <a:solidFill>
                  <a:schemeClr val="accent1"/>
                </a:solidFill>
              </a:rPr>
              <a:t>en stage-uren die niet bij de eigen werkgever worden gelopen.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b="1" u="sng" dirty="0">
                <a:solidFill>
                  <a:schemeClr val="accent1"/>
                </a:solidFill>
              </a:rPr>
              <a:t>Meer info: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>
                <a:solidFill>
                  <a:schemeClr val="accent1"/>
                </a:solidFill>
              </a:rPr>
              <a:t>website </a:t>
            </a:r>
            <a:r>
              <a:rPr lang="nl-NL" dirty="0">
                <a:solidFill>
                  <a:schemeClr val="accent1"/>
                </a:solidFill>
                <a:hlinkClick r:id="rId2"/>
              </a:rPr>
              <a:t>Het structureel instroomkanaal</a:t>
            </a:r>
            <a:r>
              <a:rPr lang="nl-NL" dirty="0">
                <a:solidFill>
                  <a:schemeClr val="accent1"/>
                </a:solidFill>
              </a:rPr>
              <a:t>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>
                <a:solidFill>
                  <a:schemeClr val="accent1"/>
                </a:solidFill>
              </a:rPr>
              <a:t>Vragen  </a:t>
            </a:r>
            <a:r>
              <a:rPr lang="nl-NL" dirty="0">
                <a:solidFill>
                  <a:schemeClr val="accent1"/>
                </a:solidFill>
                <a:hlinkClick r:id="rId3"/>
              </a:rPr>
              <a:t>IKA@vivosocialprofit.org</a:t>
            </a: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C2D1A1F-7254-5EA8-271C-4D996682F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98D4F28-331F-B665-6BF2-C92509F13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3249" y="4842777"/>
            <a:ext cx="1231641" cy="1212979"/>
          </a:xfrm>
          <a:prstGeom prst="rect">
            <a:avLst/>
          </a:prstGeom>
        </p:spPr>
      </p:pic>
      <p:sp>
        <p:nvSpPr>
          <p:cNvPr id="15" name="Stroomdiagram: Verbindingslijn 14">
            <a:extLst>
              <a:ext uri="{FF2B5EF4-FFF2-40B4-BE49-F238E27FC236}">
                <a16:creationId xmlns:a16="http://schemas.microsoft.com/office/drawing/2014/main" id="{75AE14F1-F62F-FDDA-018D-D9D8FDA6200A}"/>
              </a:ext>
            </a:extLst>
          </p:cNvPr>
          <p:cNvSpPr/>
          <p:nvPr/>
        </p:nvSpPr>
        <p:spPr>
          <a:xfrm>
            <a:off x="414434" y="4180402"/>
            <a:ext cx="2225351" cy="2257812"/>
          </a:xfrm>
          <a:prstGeom prst="flowChartConnector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Stroomdiagram: Verbindingslijn 15">
            <a:extLst>
              <a:ext uri="{FF2B5EF4-FFF2-40B4-BE49-F238E27FC236}">
                <a16:creationId xmlns:a16="http://schemas.microsoft.com/office/drawing/2014/main" id="{B5BAD42C-C365-D672-4B34-BA14F9BC0003}"/>
              </a:ext>
            </a:extLst>
          </p:cNvPr>
          <p:cNvSpPr/>
          <p:nvPr/>
        </p:nvSpPr>
        <p:spPr>
          <a:xfrm>
            <a:off x="1284514" y="1082755"/>
            <a:ext cx="2346650" cy="2369669"/>
          </a:xfrm>
          <a:prstGeom prst="flowChartConnector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0422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95B4A-D8BB-3856-D4D5-7FFE13CC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/>
              <a:t>Nieuwe acties: Instroom en doorstroomprojecten</a:t>
            </a:r>
            <a:endParaRPr lang="nl-BE" sz="30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9536F6-2713-DF31-F7B0-F7429ED3C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Meer info IKA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3"/>
              </a:rPr>
              <a:t>Meer info #kiesvoordezorg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4"/>
              </a:rPr>
              <a:t>Trajectkompas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873FBE-FD37-29D4-FA57-EB6A1C52BF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87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95B4A-D8BB-3856-D4D5-7FFE13CC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/>
              <a:t>Duaal leren</a:t>
            </a:r>
            <a:endParaRPr lang="nl-BE" sz="30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9536F6-2713-DF31-F7B0-F7429ED3C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4571747"/>
          </a:xfrm>
        </p:spPr>
        <p:txBody>
          <a:bodyPr/>
          <a:lstStyle/>
          <a:p>
            <a:r>
              <a:rPr lang="nl-NL" dirty="0"/>
              <a:t>In het secundair onderwijs: vanaf 16 t.e.m. 25 jaar</a:t>
            </a:r>
          </a:p>
          <a:p>
            <a:pPr lvl="1"/>
            <a:r>
              <a:rPr lang="nl-NL" dirty="0"/>
              <a:t>Lerende 60% van de tijd op de werkvloer</a:t>
            </a:r>
          </a:p>
          <a:p>
            <a:pPr lvl="1"/>
            <a:r>
              <a:rPr lang="nl-NL" dirty="0"/>
              <a:t>Overeenkomst alternerende opleiding of Deeltijdse Arbeidsovereenkomst sociale maribel</a:t>
            </a:r>
          </a:p>
          <a:p>
            <a:pPr lvl="1"/>
            <a:r>
              <a:rPr lang="nl-NL" dirty="0"/>
              <a:t>Meest voorkomende opleidingen: polyvalent administratief ondersteuner duaal, verzorgende/zorgkundige duaal, …</a:t>
            </a:r>
          </a:p>
          <a:p>
            <a:pPr lvl="1"/>
            <a:r>
              <a:rPr lang="nl-NL" dirty="0"/>
              <a:t>Erkende werkplek</a:t>
            </a:r>
          </a:p>
          <a:p>
            <a:pPr lvl="2"/>
            <a:r>
              <a:rPr lang="nl-NL" dirty="0"/>
              <a:t>Per vestiging</a:t>
            </a:r>
          </a:p>
          <a:p>
            <a:pPr lvl="2"/>
            <a:r>
              <a:rPr lang="nl-NL" dirty="0"/>
              <a:t>5 jaar geldig</a:t>
            </a:r>
          </a:p>
          <a:p>
            <a:pPr lvl="1"/>
            <a:r>
              <a:rPr lang="nl-NL" dirty="0"/>
              <a:t>Mentor volgt verplichte mentoropleiding (aanbod via vormingsfonds)</a:t>
            </a:r>
          </a:p>
          <a:p>
            <a:r>
              <a:rPr lang="nl-NL" dirty="0"/>
              <a:t>Ook in het volwassenenonderwijs is duaal </a:t>
            </a:r>
            <a:r>
              <a:rPr lang="nl-NL"/>
              <a:t>leren mogelijk</a:t>
            </a:r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40BAA7B-4286-7499-85E2-F3567F8C6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91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4C7AB-7D10-FC4A-24E1-026B1303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Afspraken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2418739-6EFA-FB2B-93AF-8CE773341B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DB7FA60-BD42-E3D8-29D8-C0191551A3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9625" y="1313893"/>
            <a:ext cx="10515600" cy="4247152"/>
          </a:xfrm>
        </p:spPr>
        <p:txBody>
          <a:bodyPr>
            <a:normAutofit lnSpcReduction="10000"/>
          </a:bodyPr>
          <a:lstStyle/>
          <a:p>
            <a:r>
              <a:rPr lang="nl-NL" dirty="0"/>
              <a:t>Jouw camera en geluid zijn automatisch gedempt.</a:t>
            </a:r>
          </a:p>
          <a:p>
            <a:endParaRPr lang="nl-NL" dirty="0"/>
          </a:p>
          <a:p>
            <a:r>
              <a:rPr lang="nl-NL" dirty="0"/>
              <a:t>Stel je vragen in de chat.</a:t>
            </a:r>
          </a:p>
          <a:p>
            <a:endParaRPr lang="nl-NL" dirty="0"/>
          </a:p>
          <a:p>
            <a:r>
              <a:rPr lang="nl-NL" dirty="0"/>
              <a:t>Deze infosessie wordt opgenomen.</a:t>
            </a:r>
          </a:p>
          <a:p>
            <a:endParaRPr lang="nl-NL" dirty="0"/>
          </a:p>
          <a:p>
            <a:r>
              <a:rPr lang="nl-NL" dirty="0"/>
              <a:t>Voor meer informatie: </a:t>
            </a:r>
            <a:r>
              <a:rPr lang="nl-NL" dirty="0">
                <a:hlinkClick r:id="rId3"/>
              </a:rPr>
              <a:t>info@vivosocialprofit.org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4"/>
              </a:rPr>
              <a:t>www.vivosocialprofit.org</a:t>
            </a:r>
            <a:r>
              <a:rPr lang="nl-NL" dirty="0"/>
              <a:t>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78747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01937-EA14-F195-464A-2BCD2D23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Contact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84DAC4-09AD-12BB-DC25-DA61518967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624700"/>
            <a:ext cx="10515600" cy="4990160"/>
          </a:xfrm>
        </p:spPr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Nog vragen: </a:t>
            </a:r>
            <a:r>
              <a:rPr lang="nl-BE" dirty="0">
                <a:hlinkClick r:id="rId2"/>
              </a:rPr>
              <a:t>info@vivosocialprofit.org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sz="2800" dirty="0">
                <a:solidFill>
                  <a:schemeClr val="accent2"/>
                </a:solidFill>
              </a:rPr>
              <a:t>Op de hoogte blijven van onze acties?</a:t>
            </a:r>
          </a:p>
          <a:p>
            <a:pPr marL="0" indent="0">
              <a:buNone/>
            </a:pPr>
            <a:r>
              <a:rPr lang="nl-BE" sz="2800" dirty="0">
                <a:solidFill>
                  <a:schemeClr val="accent2"/>
                </a:solidFill>
              </a:rPr>
              <a:t>Schrijf je in op de nieuwsbrief </a:t>
            </a:r>
            <a:r>
              <a:rPr lang="nl-BE" dirty="0">
                <a:solidFill>
                  <a:srgbClr val="3E7E93"/>
                </a:solidFill>
                <a:hlinkClick r:id="rId3"/>
              </a:rPr>
              <a:t>318.02</a:t>
            </a:r>
            <a:r>
              <a:rPr lang="nl-BE" dirty="0"/>
              <a:t> </a:t>
            </a:r>
            <a:r>
              <a:rPr lang="nl-BE" sz="2800" dirty="0">
                <a:solidFill>
                  <a:schemeClr val="accent2"/>
                </a:solidFill>
              </a:rPr>
              <a:t>en</a:t>
            </a:r>
            <a:r>
              <a:rPr lang="nl-BE" sz="2800" dirty="0"/>
              <a:t> </a:t>
            </a:r>
            <a:r>
              <a:rPr lang="nl-BE" sz="2800" dirty="0">
                <a:solidFill>
                  <a:srgbClr val="3E7E9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VIVO</a:t>
            </a:r>
            <a:r>
              <a:rPr lang="nl-BE" sz="2800" dirty="0">
                <a:solidFill>
                  <a:srgbClr val="3E7E93"/>
                </a:solidFill>
              </a:rPr>
              <a:t>!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6" name="Picture 2" descr="Improving Teaching by Becoming a Deviant - Gifted Guru">
            <a:extLst>
              <a:ext uri="{FF2B5EF4-FFF2-40B4-BE49-F238E27FC236}">
                <a16:creationId xmlns:a16="http://schemas.microsoft.com/office/drawing/2014/main" id="{FEF51130-2AF9-C66A-4478-56136F71B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72" y="2174032"/>
            <a:ext cx="3733803" cy="373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63EF04B-323E-C049-F2C4-FE29259AB0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0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4C7AB-7D10-FC4A-24E1-026B1303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Team sociaal fonds 318.02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85C185-2311-543C-E5BF-ACDED6316A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18199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100" b="1" dirty="0">
                <a:solidFill>
                  <a:schemeClr val="accent2"/>
                </a:solidFill>
              </a:rPr>
              <a:t>Bas Maes: </a:t>
            </a:r>
          </a:p>
          <a:p>
            <a:pPr marL="457200" lvl="1" indent="0">
              <a:buNone/>
            </a:pPr>
            <a:r>
              <a:rPr lang="nl-BE" sz="2100" dirty="0">
                <a:solidFill>
                  <a:schemeClr val="accent2"/>
                </a:solidFill>
              </a:rPr>
              <a:t>open vormingsaanbod</a:t>
            </a: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lvl="1"/>
            <a:endParaRPr lang="nl-BE" dirty="0">
              <a:solidFill>
                <a:schemeClr val="accent2"/>
              </a:solidFill>
            </a:endParaRPr>
          </a:p>
          <a:p>
            <a:endParaRPr lang="nl-BE" dirty="0"/>
          </a:p>
        </p:txBody>
      </p:sp>
      <p:pic>
        <p:nvPicPr>
          <p:cNvPr id="2052" name="Picture 4" descr="assia">
            <a:extLst>
              <a:ext uri="{FF2B5EF4-FFF2-40B4-BE49-F238E27FC236}">
                <a16:creationId xmlns:a16="http://schemas.microsoft.com/office/drawing/2014/main" id="{2B024B0D-0E19-28E5-52EB-2021AB6C3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60" y="21717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ED362ED-2C21-2F98-5720-8B2D2712D715}"/>
              </a:ext>
            </a:extLst>
          </p:cNvPr>
          <p:cNvSpPr txBox="1"/>
          <p:nvPr/>
        </p:nvSpPr>
        <p:spPr>
          <a:xfrm>
            <a:off x="836839" y="2133622"/>
            <a:ext cx="10289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accent2"/>
                </a:solidFill>
              </a:rPr>
              <a:t>Assia</a:t>
            </a:r>
            <a:r>
              <a:rPr lang="nl-BE" b="1" dirty="0">
                <a:solidFill>
                  <a:schemeClr val="accent2"/>
                </a:solidFill>
              </a:rPr>
              <a:t> Hamdaoui: 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In Company aanbod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Basistraject kansarmoede</a:t>
            </a:r>
          </a:p>
        </p:txBody>
      </p:sp>
      <p:pic>
        <p:nvPicPr>
          <p:cNvPr id="1026" name="Picture 2" descr="Bas">
            <a:extLst>
              <a:ext uri="{FF2B5EF4-FFF2-40B4-BE49-F238E27FC236}">
                <a16:creationId xmlns:a16="http://schemas.microsoft.com/office/drawing/2014/main" id="{5F026E11-1507-BCA8-3524-D637ED0A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60" y="963423"/>
            <a:ext cx="992644" cy="99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2418739-6EFA-FB2B-93AF-8CE773341B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0C6B9467-8429-D5DA-1DF5-A98DA474FE18}"/>
              </a:ext>
            </a:extLst>
          </p:cNvPr>
          <p:cNvSpPr txBox="1">
            <a:spLocks/>
          </p:cNvSpPr>
          <p:nvPr/>
        </p:nvSpPr>
        <p:spPr>
          <a:xfrm>
            <a:off x="836839" y="3380318"/>
            <a:ext cx="10515600" cy="947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E7E93"/>
              </a:buClr>
              <a:buFont typeface="Arial" panose="020B0604020202020204" pitchFamily="34" charset="0"/>
              <a:buChar char="•"/>
              <a:defRPr lang="nl-NL"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E7E93"/>
              </a:buClr>
              <a:buSzPct val="90000"/>
              <a:buFont typeface="Arial" panose="020B0604020202020204" pitchFamily="34" charset="0"/>
              <a:buChar char="•"/>
              <a:defRPr lang="nl-NL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E7E93"/>
              </a:buClr>
              <a:buFont typeface="Arial" panose="020B0604020202020204" pitchFamily="34" charset="0"/>
              <a:buChar char="•"/>
              <a:defRPr lang="nl-NL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1800" b="1" dirty="0">
                <a:solidFill>
                  <a:schemeClr val="accent2"/>
                </a:solidFill>
              </a:rPr>
              <a:t>Elvira Staskowiak</a:t>
            </a:r>
            <a:r>
              <a:rPr lang="nl-BE" sz="1800" dirty="0">
                <a:solidFill>
                  <a:schemeClr val="accent2"/>
                </a:solidFill>
              </a:rPr>
              <a:t>: Vormingsbudget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pPr marL="450850" lvl="1" indent="0">
              <a:buFont typeface="Arial" panose="020B0604020202020204" pitchFamily="34" charset="0"/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BE" dirty="0">
              <a:solidFill>
                <a:schemeClr val="accent2"/>
              </a:solidFill>
            </a:endParaRPr>
          </a:p>
          <a:p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100B472-F4E9-BAD5-08A8-B7B1388BE019}"/>
              </a:ext>
            </a:extLst>
          </p:cNvPr>
          <p:cNvSpPr txBox="1"/>
          <p:nvPr/>
        </p:nvSpPr>
        <p:spPr>
          <a:xfrm>
            <a:off x="826775" y="4444850"/>
            <a:ext cx="10299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accent2"/>
                </a:solidFill>
              </a:rPr>
              <a:t>Hilde </a:t>
            </a:r>
            <a:r>
              <a:rPr lang="nl-BE" b="1" dirty="0" err="1">
                <a:solidFill>
                  <a:schemeClr val="accent2"/>
                </a:solidFill>
              </a:rPr>
              <a:t>Vanstalle</a:t>
            </a:r>
            <a:r>
              <a:rPr lang="nl-BE" dirty="0">
                <a:solidFill>
                  <a:schemeClr val="accent2"/>
                </a:solidFill>
              </a:rPr>
              <a:t>: Via Vorming Hogerop</a:t>
            </a:r>
          </a:p>
        </p:txBody>
      </p:sp>
      <p:pic>
        <p:nvPicPr>
          <p:cNvPr id="1030" name="Picture 6" descr="Hilde">
            <a:extLst>
              <a:ext uri="{FF2B5EF4-FFF2-40B4-BE49-F238E27FC236}">
                <a16:creationId xmlns:a16="http://schemas.microsoft.com/office/drawing/2014/main" id="{15921EC2-9C41-94ED-AADE-77F80C39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88" y="4489610"/>
            <a:ext cx="949988" cy="94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vira">
            <a:extLst>
              <a:ext uri="{FF2B5EF4-FFF2-40B4-BE49-F238E27FC236}">
                <a16:creationId xmlns:a16="http://schemas.microsoft.com/office/drawing/2014/main" id="{4D0CFA72-91EF-C8B3-4218-189F8ED95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88" y="3380318"/>
            <a:ext cx="1012786" cy="101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5F39375-6619-0C1E-037A-A6B4D35B8928}"/>
              </a:ext>
            </a:extLst>
          </p:cNvPr>
          <p:cNvSpPr txBox="1"/>
          <p:nvPr/>
        </p:nvSpPr>
        <p:spPr>
          <a:xfrm>
            <a:off x="2361255" y="5934721"/>
            <a:ext cx="609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accent2"/>
                </a:solidFill>
              </a:rPr>
              <a:t>Leen De Wolf</a:t>
            </a:r>
            <a:r>
              <a:rPr lang="nl-BE" dirty="0">
                <a:solidFill>
                  <a:schemeClr val="accent2"/>
                </a:solidFill>
              </a:rPr>
              <a:t>: projectverantwoordelijke</a:t>
            </a:r>
          </a:p>
        </p:txBody>
      </p:sp>
      <p:pic>
        <p:nvPicPr>
          <p:cNvPr id="12" name="Picture 8" descr="Leen">
            <a:extLst>
              <a:ext uri="{FF2B5EF4-FFF2-40B4-BE49-F238E27FC236}">
                <a16:creationId xmlns:a16="http://schemas.microsoft.com/office/drawing/2014/main" id="{A88E057E-0ADC-D76C-4EF2-E5001888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60" y="5635069"/>
            <a:ext cx="919370" cy="91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8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4" grpId="0" build="p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700" y="1802076"/>
            <a:ext cx="5181600" cy="32538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900" dirty="0"/>
          </a:p>
          <a:p>
            <a:r>
              <a:rPr lang="nl-NL" sz="1900" dirty="0"/>
              <a:t>Kennis- en expertisecentrum</a:t>
            </a:r>
          </a:p>
          <a:p>
            <a:endParaRPr lang="nl-NL" sz="1900" dirty="0"/>
          </a:p>
          <a:p>
            <a:r>
              <a:rPr lang="nl-NL" sz="1900" dirty="0"/>
              <a:t>Sinds 2004</a:t>
            </a:r>
            <a:endParaRPr lang="nl-BE" sz="1900" dirty="0">
              <a:solidFill>
                <a:schemeClr val="accent2"/>
              </a:solidFill>
              <a:effectLst/>
            </a:endParaRPr>
          </a:p>
          <a:p>
            <a:endParaRPr lang="nl-BE" sz="1900" dirty="0"/>
          </a:p>
          <a:p>
            <a:r>
              <a:rPr lang="nl-BE" sz="1900" dirty="0"/>
              <a:t>Vlaamse </a:t>
            </a:r>
            <a:r>
              <a:rPr lang="nl-BE" sz="1900" dirty="0" err="1"/>
              <a:t>Social</a:t>
            </a:r>
            <a:r>
              <a:rPr lang="nl-BE" sz="1900" dirty="0"/>
              <a:t>-Profit</a:t>
            </a:r>
          </a:p>
          <a:p>
            <a:pPr marL="0" indent="0">
              <a:buNone/>
            </a:pPr>
            <a:endParaRPr lang="nl-BE" sz="1900" dirty="0"/>
          </a:p>
          <a:p>
            <a:r>
              <a:rPr lang="nl-BE" sz="1900" dirty="0"/>
              <a:t>6 medewerkers</a:t>
            </a:r>
            <a:endParaRPr lang="nl-NL" sz="1900" dirty="0"/>
          </a:p>
        </p:txBody>
      </p:sp>
      <p:pic>
        <p:nvPicPr>
          <p:cNvPr id="7" name="Afbeelding 6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26210047-A3F3-CF21-32DC-F8352FBE8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01" y="2528693"/>
            <a:ext cx="5029881" cy="19445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E6CADCD-4306-FD73-EDBA-3D439AA79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18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270E95-9810-C809-6BA2-7CE38F52C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669" y="1587146"/>
            <a:ext cx="11216951" cy="5129398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593FDAE-5331-F1D5-EB37-7B24B482E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243" y="4227032"/>
            <a:ext cx="2563742" cy="24344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6DF2E75-7018-DEA3-4777-7FF9C00AB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30" y="1443155"/>
            <a:ext cx="3447281" cy="29500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970D95F-62A6-3288-8AA4-B80039D05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242" y="1680657"/>
            <a:ext cx="2299749" cy="21579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6CEBE48-9F8A-44C3-C451-D089E4E86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055" y="1636334"/>
            <a:ext cx="3199565" cy="24104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B76FE48-9705-1C03-6E88-0FD92D0CC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472" y="4085030"/>
            <a:ext cx="2719232" cy="26315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3ABCDC-1606-727F-80D0-9C4435ADD0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462" y="4109255"/>
            <a:ext cx="2367146" cy="25522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3275D8F-3BAB-4C9B-DC5F-F75A8710E9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8692" y="1529947"/>
            <a:ext cx="2597395" cy="25221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A3EE0E16-EA29-C491-200E-6DD33A3A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267"/>
            <a:ext cx="10515600" cy="739360"/>
          </a:xfrm>
        </p:spPr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D82669F-F802-D92D-3821-05546C0DA8C9}"/>
              </a:ext>
            </a:extLst>
          </p:cNvPr>
          <p:cNvSpPr txBox="1">
            <a:spLocks/>
          </p:cNvSpPr>
          <p:nvPr/>
        </p:nvSpPr>
        <p:spPr>
          <a:xfrm>
            <a:off x="371669" y="861462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 sz="28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Grensoverschrijdend en agressief gedrag?</a:t>
            </a:r>
            <a:endParaRPr lang="nl-BE" sz="280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98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3380"/>
          </a:xfrm>
        </p:spPr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942" y="2109962"/>
            <a:ext cx="4414935" cy="282104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2400" dirty="0">
                <a:solidFill>
                  <a:schemeClr val="accent2"/>
                </a:solidFill>
              </a:rPr>
              <a:t>Schade:</a:t>
            </a:r>
          </a:p>
          <a:p>
            <a:pPr lvl="1">
              <a:lnSpc>
                <a:spcPct val="90000"/>
              </a:lnSpc>
            </a:pPr>
            <a:r>
              <a:rPr lang="nl-NL" sz="1800" dirty="0">
                <a:solidFill>
                  <a:srgbClr val="3E7E93"/>
                </a:solidFill>
              </a:rPr>
              <a:t>Lichamelijk</a:t>
            </a:r>
          </a:p>
          <a:p>
            <a:pPr lvl="1">
              <a:lnSpc>
                <a:spcPct val="90000"/>
              </a:lnSpc>
            </a:pPr>
            <a:r>
              <a:rPr lang="nl-NL" sz="1800" dirty="0">
                <a:solidFill>
                  <a:srgbClr val="3E7E93"/>
                </a:solidFill>
              </a:rPr>
              <a:t>Emotioneel - Psychisch</a:t>
            </a:r>
          </a:p>
          <a:p>
            <a:pPr lvl="1">
              <a:lnSpc>
                <a:spcPct val="90000"/>
              </a:lnSpc>
            </a:pPr>
            <a:r>
              <a:rPr lang="nl-NL" sz="1800" dirty="0">
                <a:solidFill>
                  <a:srgbClr val="3E7E93"/>
                </a:solidFill>
              </a:rPr>
              <a:t>Materieel</a:t>
            </a:r>
          </a:p>
          <a:p>
            <a:pPr lvl="1">
              <a:lnSpc>
                <a:spcPct val="90000"/>
              </a:lnSpc>
            </a:pPr>
            <a:r>
              <a:rPr lang="nl-NL" sz="1800" dirty="0">
                <a:solidFill>
                  <a:srgbClr val="3E7E93"/>
                </a:solidFill>
              </a:rPr>
              <a:t>Relationeel  /  onderlinge sfeer</a:t>
            </a:r>
          </a:p>
          <a:p>
            <a:pPr lvl="1">
              <a:lnSpc>
                <a:spcPct val="90000"/>
              </a:lnSpc>
            </a:pPr>
            <a:r>
              <a:rPr lang="nl-NL" sz="1800" dirty="0">
                <a:solidFill>
                  <a:srgbClr val="3E7E93"/>
                </a:solidFill>
              </a:rPr>
              <a:t>Sociaal / reputatie -goede naam</a:t>
            </a:r>
          </a:p>
          <a:p>
            <a:pPr lvl="1">
              <a:lnSpc>
                <a:spcPct val="90000"/>
              </a:lnSpc>
            </a:pPr>
            <a:r>
              <a:rPr lang="nl-NL" sz="1800" dirty="0">
                <a:solidFill>
                  <a:srgbClr val="3E7E93"/>
                </a:solidFill>
              </a:rPr>
              <a:t>Professioneel</a:t>
            </a:r>
          </a:p>
          <a:p>
            <a:pPr lvl="1">
              <a:lnSpc>
                <a:spcPct val="90000"/>
              </a:lnSpc>
            </a:pPr>
            <a:r>
              <a:rPr lang="nl-NL" sz="1800" dirty="0">
                <a:solidFill>
                  <a:srgbClr val="3E7E93"/>
                </a:solidFill>
              </a:rPr>
              <a:t>Financieel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B3C9A171-68DA-4134-0430-AD73F1DB2335}"/>
              </a:ext>
            </a:extLst>
          </p:cNvPr>
          <p:cNvSpPr txBox="1">
            <a:spLocks/>
          </p:cNvSpPr>
          <p:nvPr/>
        </p:nvSpPr>
        <p:spPr>
          <a:xfrm>
            <a:off x="475861" y="861462"/>
            <a:ext cx="10411408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nl-NL" sz="2800" dirty="0">
                <a:solidFill>
                  <a:schemeClr val="accent2"/>
                </a:solidFill>
              </a:rPr>
              <a:t>Gevolgen van grensoverschrijdend en agressief gedrag?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A5C05CE6-DFDC-39FF-EA8E-46ACF0CA1FC2}"/>
              </a:ext>
            </a:extLst>
          </p:cNvPr>
          <p:cNvSpPr txBox="1">
            <a:spLocks/>
          </p:cNvSpPr>
          <p:nvPr/>
        </p:nvSpPr>
        <p:spPr>
          <a:xfrm>
            <a:off x="5187821" y="2109962"/>
            <a:ext cx="6624734" cy="1948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E7E93"/>
              </a:buClr>
              <a:buFont typeface="Arial" panose="020B0604020202020204" pitchFamily="34" charset="0"/>
              <a:buChar char="•"/>
              <a:defRPr lang="nl-NL"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E7E93"/>
              </a:buClr>
              <a:buSzPct val="90000"/>
              <a:buFont typeface="Arial" panose="020B0604020202020204" pitchFamily="34" charset="0"/>
              <a:buChar char="•"/>
              <a:defRPr lang="nl-NL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E7E93"/>
              </a:buClr>
              <a:buFont typeface="Arial" panose="020B0604020202020204" pitchFamily="34" charset="0"/>
              <a:buChar char="•"/>
              <a:defRPr lang="nl-NL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900"/>
              </a:spcBef>
              <a:buNone/>
            </a:pPr>
            <a:r>
              <a:rPr lang="nl-NL" sz="2000" dirty="0">
                <a:solidFill>
                  <a:schemeClr val="accent2"/>
                </a:solidFill>
              </a:rPr>
              <a:t>Bij:</a:t>
            </a:r>
          </a:p>
          <a:p>
            <a:pPr lvl="1"/>
            <a:r>
              <a:rPr lang="nl-NL" sz="1800" dirty="0">
                <a:solidFill>
                  <a:srgbClr val="3E7E93"/>
                </a:solidFill>
              </a:rPr>
              <a:t>Wie het gedrag stelde</a:t>
            </a:r>
          </a:p>
          <a:p>
            <a:pPr lvl="1"/>
            <a:r>
              <a:rPr lang="nl-NL" sz="1800" dirty="0">
                <a:solidFill>
                  <a:srgbClr val="3E7E93"/>
                </a:solidFill>
              </a:rPr>
              <a:t>Wie het gedrag onderging</a:t>
            </a:r>
          </a:p>
          <a:p>
            <a:pPr lvl="1"/>
            <a:r>
              <a:rPr lang="nl-NL" sz="1800" dirty="0">
                <a:solidFill>
                  <a:srgbClr val="3E7E93"/>
                </a:solidFill>
              </a:rPr>
              <a:t>Wie er getuige van is</a:t>
            </a:r>
          </a:p>
          <a:p>
            <a:pPr lvl="1"/>
            <a:r>
              <a:rPr lang="nl-NL" sz="1800" dirty="0">
                <a:solidFill>
                  <a:srgbClr val="3E7E93"/>
                </a:solidFill>
              </a:rPr>
              <a:t>De organisatie (ziekte verzuim, personeelsverloop, kwaliteitsverlies, imago, …)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chemeClr val="accent2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18C4EBE-39F9-6553-019D-D4C6E1C3B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678" y="2096832"/>
            <a:ext cx="9227974" cy="349010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Veiligheid en welzijn van medewerkers en doelgroep bevorderen.</a:t>
            </a: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En zo: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bijdragen aan hun ontwikkeling en kwaliteit van werken en leven.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werken in de sociale sector werkbaar en aantrekkelijk houden.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bijdragen aan een kwaliteitsvolle en continue hulp- en dienst-</a:t>
            </a: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     verlening, ook als het moeilijk loopt.</a:t>
            </a:r>
          </a:p>
          <a:p>
            <a:pPr marL="457200" lvl="1" indent="0">
              <a:buNone/>
            </a:pPr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5AB180B-760D-5E32-AB28-EF5CBDFF3C63}"/>
              </a:ext>
            </a:extLst>
          </p:cNvPr>
          <p:cNvSpPr txBox="1">
            <a:spLocks/>
          </p:cNvSpPr>
          <p:nvPr/>
        </p:nvSpPr>
        <p:spPr>
          <a:xfrm>
            <a:off x="441348" y="857329"/>
            <a:ext cx="10411408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nl-NL" sz="2800" dirty="0">
                <a:solidFill>
                  <a:schemeClr val="accent2"/>
                </a:solidFill>
              </a:rPr>
              <a:t>Opdracht</a:t>
            </a:r>
          </a:p>
        </p:txBody>
      </p:sp>
      <p:pic>
        <p:nvPicPr>
          <p:cNvPr id="8" name="Afbeelding 7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F7D8DDCD-8033-64BB-D190-56BCB2CBD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668"/>
            <a:ext cx="2866831" cy="286683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FD15C02-1343-DCF6-A507-2B9A274E8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2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4440" y="2362508"/>
            <a:ext cx="10515600" cy="2405435"/>
          </a:xfrm>
        </p:spPr>
        <p:txBody>
          <a:bodyPr>
            <a:normAutofit/>
          </a:bodyPr>
          <a:lstStyle/>
          <a:p>
            <a:pPr lvl="1"/>
            <a:r>
              <a:rPr lang="nl-NL" dirty="0">
                <a:solidFill>
                  <a:schemeClr val="accent2"/>
                </a:solidFill>
              </a:rPr>
              <a:t>Organisaties </a:t>
            </a:r>
            <a:r>
              <a:rPr lang="nl-NL" b="1" dirty="0">
                <a:solidFill>
                  <a:schemeClr val="accent2"/>
                </a:solidFill>
              </a:rPr>
              <a:t>ondersteunen</a:t>
            </a:r>
            <a:r>
              <a:rPr lang="nl-NL" dirty="0">
                <a:solidFill>
                  <a:schemeClr val="accent2"/>
                </a:solidFill>
              </a:rPr>
              <a:t> bij een </a:t>
            </a:r>
            <a:r>
              <a:rPr lang="nl-NL" b="1" dirty="0">
                <a:solidFill>
                  <a:schemeClr val="accent2"/>
                </a:solidFill>
              </a:rPr>
              <a:t>integrale en structurele aanpak </a:t>
            </a:r>
            <a:r>
              <a:rPr lang="nl-NL" dirty="0">
                <a:solidFill>
                  <a:schemeClr val="accent2"/>
                </a:solidFill>
              </a:rPr>
              <a:t>van grensoverschrijdend en agressief gedrag.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Medewerkers </a:t>
            </a:r>
            <a:r>
              <a:rPr lang="nl-NL" b="1" dirty="0">
                <a:solidFill>
                  <a:schemeClr val="accent2"/>
                </a:solidFill>
              </a:rPr>
              <a:t>sensibiliseren en ondersteunen in hun veerkracht en competenties </a:t>
            </a:r>
            <a:r>
              <a:rPr lang="nl-NL" dirty="0">
                <a:solidFill>
                  <a:schemeClr val="accent2"/>
                </a:solidFill>
              </a:rPr>
              <a:t>om grensoverschrijdend en agressief gedrag te voorkomen en er gepast op te reageren.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6242671-877A-D600-A535-6B5A2E7D62E1}"/>
              </a:ext>
            </a:extLst>
          </p:cNvPr>
          <p:cNvSpPr txBox="1">
            <a:spLocks/>
          </p:cNvSpPr>
          <p:nvPr/>
        </p:nvSpPr>
        <p:spPr>
          <a:xfrm>
            <a:off x="475861" y="861462"/>
            <a:ext cx="10411408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nl-NL" sz="2800" dirty="0">
                <a:solidFill>
                  <a:schemeClr val="accent2"/>
                </a:solidFill>
              </a:rPr>
              <a:t>Hoe?</a:t>
            </a:r>
          </a:p>
        </p:txBody>
      </p:sp>
      <p:pic>
        <p:nvPicPr>
          <p:cNvPr id="8" name="Afbeelding 7" descr="Afbeelding met schermopname, zwart, Graphics, ontwerp&#10;&#10;Automatisch gegenereerde beschrijving">
            <a:extLst>
              <a:ext uri="{FF2B5EF4-FFF2-40B4-BE49-F238E27FC236}">
                <a16:creationId xmlns:a16="http://schemas.microsoft.com/office/drawing/2014/main" id="{CF11BF7E-DCD9-E91C-1633-CEA023969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1" y="2362508"/>
            <a:ext cx="2051017" cy="205101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7918CDF-407E-73E7-1148-5A77C396F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" y="5635069"/>
            <a:ext cx="11912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Titeldia's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isstijl" id="{ECDBF57C-D0BF-413C-B406-E607DBA57C69}" vid="{76824EE6-9613-409B-8998-69106683B38D}"/>
    </a:ext>
  </a:extLst>
</a:theme>
</file>

<file path=ppt/theme/theme2.xml><?xml version="1.0" encoding="utf-8"?>
<a:theme xmlns:a="http://schemas.openxmlformats.org/drawingml/2006/main" name="2_Basismodel">
  <a:themeElements>
    <a:clrScheme name="Aangepast 1">
      <a:dk1>
        <a:srgbClr val="FFFFFF"/>
      </a:dk1>
      <a:lt1>
        <a:srgbClr val="000000"/>
      </a:lt1>
      <a:dk2>
        <a:srgbClr val="444D26"/>
      </a:dk2>
      <a:lt2>
        <a:srgbClr val="FEFAC9"/>
      </a:lt2>
      <a:accent1>
        <a:srgbClr val="3E7E93"/>
      </a:accent1>
      <a:accent2>
        <a:srgbClr val="3E7E93"/>
      </a:accent2>
      <a:accent3>
        <a:srgbClr val="63C3D1"/>
      </a:accent3>
      <a:accent4>
        <a:srgbClr val="4EA49D"/>
      </a:accent4>
      <a:accent5>
        <a:srgbClr val="E9428C"/>
      </a:accent5>
      <a:accent6>
        <a:srgbClr val="809EC2"/>
      </a:accent6>
      <a:hlink>
        <a:srgbClr val="809EC2"/>
      </a:hlink>
      <a:folHlink>
        <a:srgbClr val="9C85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isstijl" id="{ECDBF57C-D0BF-413C-B406-E607DBA57C69}" vid="{2AFF874B-42A5-4935-ABB7-2FB92139C676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Infosessie PC 331 - 6 februari 2024.pptx</Template>
  <TotalTime>1514</TotalTime>
  <Words>1405</Words>
  <Application>Microsoft Office PowerPoint</Application>
  <PresentationFormat>Breedbeeld</PresentationFormat>
  <Paragraphs>289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30</vt:i4>
      </vt:variant>
    </vt:vector>
  </HeadingPairs>
  <TitlesOfParts>
    <vt:vector size="42" baseType="lpstr">
      <vt:lpstr>Arial</vt:lpstr>
      <vt:lpstr>Arial Rounded MT Bold</vt:lpstr>
      <vt:lpstr>Bahnschrift</vt:lpstr>
      <vt:lpstr>Calibri</vt:lpstr>
      <vt:lpstr>ChollaSans</vt:lpstr>
      <vt:lpstr>Courier New</vt:lpstr>
      <vt:lpstr>Gilroy ExtraBold</vt:lpstr>
      <vt:lpstr>Lato Light</vt:lpstr>
      <vt:lpstr>Simple-Line-Icons</vt:lpstr>
      <vt:lpstr>Wingdings</vt:lpstr>
      <vt:lpstr>1_Titeldia's</vt:lpstr>
      <vt:lpstr>2_Basismodel</vt:lpstr>
      <vt:lpstr>PowerPoint-presentatie</vt:lpstr>
      <vt:lpstr>Met welke acties ondersteunt het SF318.02 de sector?</vt:lpstr>
      <vt:lpstr>Afspraken</vt:lpstr>
      <vt:lpstr>Team sociaal fonds 318.02</vt:lpstr>
      <vt:lpstr>ICOBA</vt:lpstr>
      <vt:lpstr>ICOBA</vt:lpstr>
      <vt:lpstr>ICOBA</vt:lpstr>
      <vt:lpstr>ICOBA</vt:lpstr>
      <vt:lpstr>ICOBA</vt:lpstr>
      <vt:lpstr>ICOBA</vt:lpstr>
      <vt:lpstr>ICOBA</vt:lpstr>
      <vt:lpstr>ICOBA</vt:lpstr>
      <vt:lpstr>Vormingsaanbod </vt:lpstr>
      <vt:lpstr>In Company - aanbod</vt:lpstr>
      <vt:lpstr>Aanvraag vormingsaanbod</vt:lpstr>
      <vt:lpstr>Vormingsbudget</vt:lpstr>
      <vt:lpstr>Hoe subsidies aanvragen?</vt:lpstr>
      <vt:lpstr>Ziedet?</vt:lpstr>
      <vt:lpstr>Trefpunt odi</vt:lpstr>
      <vt:lpstr>Social Profit Salons</vt:lpstr>
      <vt:lpstr>Werkbaarheidsacties</vt:lpstr>
      <vt:lpstr>Project 3030</vt:lpstr>
      <vt:lpstr>Project 3030</vt:lpstr>
      <vt:lpstr>Via Vorming Hogerop</vt:lpstr>
      <vt:lpstr>Via Vorming Hogerop</vt:lpstr>
      <vt:lpstr>Het structureel InstroomKAnaal (IKA)</vt:lpstr>
      <vt:lpstr>Het structureel InstroomKAnaal</vt:lpstr>
      <vt:lpstr>Nieuwe acties: Instroom en doorstroomprojecten</vt:lpstr>
      <vt:lpstr>Duaal leren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Leen De Wolf</dc:creator>
  <cp:lastModifiedBy>Leen De Wolf</cp:lastModifiedBy>
  <cp:revision>53</cp:revision>
  <dcterms:created xsi:type="dcterms:W3CDTF">2024-01-17T07:12:47Z</dcterms:created>
  <dcterms:modified xsi:type="dcterms:W3CDTF">2024-09-10T12:59:36Z</dcterms:modified>
</cp:coreProperties>
</file>