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</p:sldMasterIdLst>
  <p:notesMasterIdLst>
    <p:notesMasterId r:id="rId47"/>
  </p:notesMasterIdLst>
  <p:sldIdLst>
    <p:sldId id="258" r:id="rId3"/>
    <p:sldId id="259" r:id="rId4"/>
    <p:sldId id="260" r:id="rId5"/>
    <p:sldId id="262" r:id="rId6"/>
    <p:sldId id="291" r:id="rId7"/>
    <p:sldId id="290" r:id="rId8"/>
    <p:sldId id="292" r:id="rId9"/>
    <p:sldId id="293" r:id="rId10"/>
    <p:sldId id="294" r:id="rId11"/>
    <p:sldId id="319" r:id="rId12"/>
    <p:sldId id="306" r:id="rId13"/>
    <p:sldId id="307" r:id="rId14"/>
    <p:sldId id="296" r:id="rId15"/>
    <p:sldId id="263" r:id="rId16"/>
    <p:sldId id="261" r:id="rId17"/>
    <p:sldId id="264" r:id="rId18"/>
    <p:sldId id="265" r:id="rId19"/>
    <p:sldId id="268" r:id="rId20"/>
    <p:sldId id="309" r:id="rId21"/>
    <p:sldId id="269" r:id="rId22"/>
    <p:sldId id="272" r:id="rId23"/>
    <p:sldId id="274" r:id="rId24"/>
    <p:sldId id="276" r:id="rId25"/>
    <p:sldId id="275" r:id="rId26"/>
    <p:sldId id="281" r:id="rId27"/>
    <p:sldId id="282" r:id="rId28"/>
    <p:sldId id="288" r:id="rId29"/>
    <p:sldId id="308" r:id="rId30"/>
    <p:sldId id="280" r:id="rId31"/>
    <p:sldId id="278" r:id="rId32"/>
    <p:sldId id="284" r:id="rId33"/>
    <p:sldId id="286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02" r:id="rId42"/>
    <p:sldId id="297" r:id="rId43"/>
    <p:sldId id="305" r:id="rId44"/>
    <p:sldId id="283" r:id="rId45"/>
    <p:sldId id="287" r:id="rId4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E93"/>
    <a:srgbClr val="19A79E"/>
    <a:srgbClr val="E9428C"/>
    <a:srgbClr val="EDEAE1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4165" autoAdjust="0"/>
  </p:normalViewPr>
  <p:slideViewPr>
    <p:cSldViewPr snapToGrid="0">
      <p:cViewPr varScale="1">
        <p:scale>
          <a:sx n="71" d="100"/>
          <a:sy n="71" d="100"/>
        </p:scale>
        <p:origin x="21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E040-82C1-47CE-8DBF-DABA8D7E895E}" type="datetimeFigureOut">
              <a:rPr lang="nl-BE" smtClean="0"/>
              <a:t>27/11/2024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0762-6F40-46C7-9E0E-D168600FB5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67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116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0777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9097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1591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351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13A7-8F38-35AB-BD77-76890EC9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A7A9C1-1090-C327-9AE3-4FA671193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9C0E2D-EA87-13CF-C8CE-CED60DE49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C899A-11E7-535E-B4A1-69E1F4267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340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161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616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2100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675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422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042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94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531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75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12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33923-8C2E-55ED-6CAE-6B475700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1C20FB-E6F9-10DC-981C-C74DF4087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53AEC9-C600-F614-4AB8-1FF55702B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6BA3CE-7C4E-0B5F-1F06-6B7867635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817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307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626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96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21642"/>
          <a:stretch>
            <a:fillRect/>
          </a:stretch>
        </p:blipFill>
        <p:spPr bwMode="auto">
          <a:xfrm>
            <a:off x="11113" y="14288"/>
            <a:ext cx="20907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7653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 descr="action-adult-affection-eldery-339620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 b="30436"/>
          <a:stretch/>
        </p:blipFill>
        <p:spPr>
          <a:xfrm>
            <a:off x="0" y="4804983"/>
            <a:ext cx="12192000" cy="20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ba.be/nieuws/nieuwe-e-learning-de-escaleer-spanning-en-agressief-gedrag" TargetMode="External"/><Relationship Id="rId2" Type="http://schemas.openxmlformats.org/officeDocument/2006/relationships/hyperlink" Target="https://www.icoba.be/nieuws/nieuwe-e-learning-over-spanning-escalatie-en-agressief-gedrag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mailto:icoba@vivosocialprofit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https://www.icoba.be/infopakket-voor-sleutelfiguren-van-een-agressiebelei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https://www.icoba.be/nieuws/6-tips-om-beter-om-te-gaan-met-lastig-gedrag-en-lastige-situat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www.icoba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aandeslagmetagressie" TargetMode="External"/><Relationship Id="rId5" Type="http://schemas.openxmlformats.org/officeDocument/2006/relationships/hyperlink" Target="https://www.linkedin.com/company/icoba-vivo" TargetMode="External"/><Relationship Id="rId4" Type="http://schemas.openxmlformats.org/officeDocument/2006/relationships/hyperlink" Target="http://eepurl.com/hNCEB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opleidingen-open-aanbod?sector=Opvoedings+-en+huisvestingssector+%28VOHI%2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info@vivosocialprofit.org" TargetMode="External"/><Relationship Id="rId5" Type="http://schemas.openxmlformats.org/officeDocument/2006/relationships/hyperlink" Target="file:///C:\Users\eon\OneDrive%20-%20Afosoc%20Asbl%20-%20Vesofo%20vzw\Documenten\VIVO_Extranet_een_login_aanvragen.doc" TargetMode="External"/><Relationship Id="rId4" Type="http://schemas.openxmlformats.org/officeDocument/2006/relationships/hyperlink" Target="https://training.afosoc-vesofo.org/logi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hyperlink" Target="https://zapdrupalfilesstaging.s3.eu-central-1.amazonaws.com/vivo/2024-11/Brochure%20vormingsaanbod%20VIVO%20FeBi%202025.pdf?VersionId=H.pKRyKJIDSU5HQSrvfpbwdMWLE6oX5Z" TargetMode="External"/><Relationship Id="rId4" Type="http://schemas.openxmlformats.org/officeDocument/2006/relationships/hyperlink" Target="https://zapdrupalfilesstaging.s3.eu-central-1.amazonaws.com/vivo/2024-11/brochure-319-2025%20-%2018%20november.pdf?VersionId=McG_IkE2DNCHECThlWjR92vbt4JQDBj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vormingen@vivosocialprofit.org" TargetMode="External"/><Relationship Id="rId5" Type="http://schemas.openxmlformats.org/officeDocument/2006/relationships/hyperlink" Target="https://www.vivosocialprofit.org/company-pc-331" TargetMode="External"/><Relationship Id="rId4" Type="http://schemas.openxmlformats.org/officeDocument/2006/relationships/hyperlink" Target="https://training.afosoc-vesofo.org/logi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vormingssubsidie-voor-jonger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vosocialprofit.org/" TargetMode="External"/><Relationship Id="rId2" Type="http://schemas.openxmlformats.org/officeDocument/2006/relationships/hyperlink" Target="mailto:info@vivosocialprofit.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gratis-taalondersteuning-voor-je-anderstalige-colleg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www.vivosocialprofit.org/gratis-taalondersteuning-voor-jongeren-die-werkplekler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basistraject-kansarmoe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hyperlink" Target="mailto:vormingen@vivosocialprofit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afosoc-vesofo.org/subsidies" TargetMode="External"/><Relationship Id="rId2" Type="http://schemas.openxmlformats.org/officeDocument/2006/relationships/hyperlink" Target="https://training.afosoc-vesofo.or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subsidies-om-jongeren-op-te-leiden-de-opvoedings-en-huisvestingssecto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hyperlink" Target="mailto:duaal@vivosocialprofit.org" TargetMode="External"/><Relationship Id="rId4" Type="http://schemas.openxmlformats.org/officeDocument/2006/relationships/hyperlink" Target="mailto:vormingen@vivosocialprofit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uccesmetjestudies@vivosocialprofit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www.vivosocialprofit.org/succes-met-je-studi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leertraject-ziedet?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ohi.leerlabo.b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vorming-hogero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mailto:vormingen@vivosocialprofit.or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kiesvoorpersoonsbegeleider" TargetMode="External"/><Relationship Id="rId2" Type="http://schemas.openxmlformats.org/officeDocument/2006/relationships/hyperlink" Target="https://www.vivosocialprofit.org/structureel-instroomkanaal-ika?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hyperlink" Target="https://www.vivosocialprofit.org/trajectkompas-wegwijs-het-aanbod-van-en-doorstroomtrajecten-en-incentives" TargetMode="External"/><Relationship Id="rId4" Type="http://schemas.openxmlformats.org/officeDocument/2006/relationships/hyperlink" Target="https://forms.office.com/Pages/ResponsePage.aspx?id=-YQLypz3y0uvv0i2irJDCH6y3BLKQC1KkO_-DSNU9kpUM1hERE9ETENCM1BNUk5GR001VEdFNUsxMy4u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ardevolwerk.be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hyperlink" Target="https://www.vivosocialprofit.org/tools/de-goestinggenerator" TargetMode="External"/><Relationship Id="rId4" Type="http://schemas.openxmlformats.org/officeDocument/2006/relationships/hyperlink" Target="http://www.facebook.com/waardevolwerk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attest-van-ervaring-poetshul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mailto:info@vivosocialprofit.or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5-extra-verpleegkundige-handelingen-e-learningmodule-procedure-voorwaarden" TargetMode="External"/><Relationship Id="rId2" Type="http://schemas.openxmlformats.org/officeDocument/2006/relationships/hyperlink" Target="https://vormingpentaplus.be/login/index.php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64.png"/><Relationship Id="rId4" Type="http://schemas.openxmlformats.org/officeDocument/2006/relationships/hyperlink" Target="mailto:vormingen@vivosocialprofit.or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vivosocialprofit.org/contact" TargetMode="External"/><Relationship Id="rId5" Type="http://schemas.openxmlformats.org/officeDocument/2006/relationships/hyperlink" Target="https://vivosocialprofit.us10.list-manage.com/subscribe?u=3b59ba19b9eb5265e4ff01edb&amp;id=6067f41e78" TargetMode="External"/><Relationship Id="rId4" Type="http://schemas.openxmlformats.org/officeDocument/2006/relationships/hyperlink" Target="mailto:info@vivosocialprofit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0E769-A14F-D3C8-CC00-F0062229A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Met welke acties ondersteunt het SF319.01 de sector?</a:t>
            </a:r>
            <a:endParaRPr lang="nl-BE" dirty="0">
              <a:solidFill>
                <a:srgbClr val="3E7E93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CEBF8E-5183-4C51-7389-785F10FFF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Als je door de bomen het bos niet meer ziet</a:t>
            </a:r>
            <a:endParaRPr lang="nl-BE" dirty="0">
              <a:solidFill>
                <a:srgbClr val="3E7E9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F642FE-A565-5189-466E-5E9616AE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095FA45B-9806-76E5-ED45-68D193BE6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34294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D7CB-7BD7-E2A3-A8BF-33CAFA9AB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11CBA-8578-2E96-2567-B72BC59C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2347A-D77D-242A-90AE-157E42709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Wat kan ICOBA voor jou betekenen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C56733C-5349-7782-F3DB-297BD6692DB7}"/>
              </a:ext>
            </a:extLst>
          </p:cNvPr>
          <p:cNvSpPr txBox="1">
            <a:spLocks/>
          </p:cNvSpPr>
          <p:nvPr/>
        </p:nvSpPr>
        <p:spPr>
          <a:xfrm>
            <a:off x="838200" y="1548039"/>
            <a:ext cx="4942114" cy="41119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2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3C3D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Kosteloze vorming</a:t>
            </a:r>
          </a:p>
          <a:p>
            <a:r>
              <a:rPr lang="nl-NL" sz="1900" dirty="0"/>
              <a:t>open aanbod</a:t>
            </a:r>
          </a:p>
          <a:p>
            <a:r>
              <a:rPr lang="nl-NL" sz="1900" dirty="0"/>
              <a:t>in company aanbod</a:t>
            </a:r>
          </a:p>
          <a:p>
            <a:r>
              <a:rPr lang="nl-NL" sz="1900" dirty="0"/>
              <a:t>E-</a:t>
            </a:r>
            <a:r>
              <a:rPr lang="nl-NL" sz="1900" dirty="0" err="1"/>
              <a:t>learning</a:t>
            </a:r>
            <a:r>
              <a:rPr lang="nl-NL" sz="1900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1900" dirty="0">
                <a:hlinkClick r:id="rId2"/>
              </a:rPr>
              <a:t>Wat is spanning, escalatie en agressief gedrag</a:t>
            </a:r>
            <a:endParaRPr lang="nl-NL" sz="1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1900" dirty="0">
                <a:hlinkClick r:id="rId3"/>
              </a:rPr>
              <a:t>De-escaleer spanning en agressief gedrag</a:t>
            </a:r>
            <a:r>
              <a:rPr lang="nl-NL" sz="19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900" dirty="0">
              <a:solidFill>
                <a:srgbClr val="0D658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Beleidsontwikkeling - omgaan met grensoverschrijdend en agressief gedrag</a:t>
            </a:r>
          </a:p>
          <a:p>
            <a:r>
              <a:rPr lang="nl-NL" sz="1900" dirty="0"/>
              <a:t>Doorlichting</a:t>
            </a:r>
          </a:p>
          <a:p>
            <a:r>
              <a:rPr lang="nl-NL" sz="1900" dirty="0"/>
              <a:t>Feedback</a:t>
            </a:r>
          </a:p>
          <a:p>
            <a:r>
              <a:rPr lang="nl-NL" sz="1900" dirty="0"/>
              <a:t>Advies</a:t>
            </a:r>
          </a:p>
          <a:p>
            <a:r>
              <a:rPr lang="nl-NL" sz="1900" dirty="0"/>
              <a:t>(externe) begeleiding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dirty="0">
              <a:solidFill>
                <a:srgbClr val="0D6582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007490C-6E01-3638-4DF2-B45AB5F8BF1B}"/>
              </a:ext>
            </a:extLst>
          </p:cNvPr>
          <p:cNvSpPr txBox="1">
            <a:spLocks/>
          </p:cNvSpPr>
          <p:nvPr/>
        </p:nvSpPr>
        <p:spPr>
          <a:xfrm>
            <a:off x="6096000" y="1548039"/>
            <a:ext cx="5807529" cy="411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0D6582"/>
                </a:solidFill>
              </a:rPr>
              <a:t>Kennis en expertise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Inspirerende praktijken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Uitwisselsessies en workshops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Informatie en artikels</a:t>
            </a: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Methodieken en online </a:t>
            </a:r>
            <a:r>
              <a:rPr lang="nl-NL" sz="1800" dirty="0" err="1">
                <a:solidFill>
                  <a:srgbClr val="0D6582"/>
                </a:solidFill>
              </a:rPr>
              <a:t>toolbox</a:t>
            </a:r>
            <a:endParaRPr lang="nl-NL" sz="1800" dirty="0">
              <a:solidFill>
                <a:srgbClr val="0D6582"/>
              </a:solidFill>
            </a:endParaRP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Campagnemateriaal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>
                <a:solidFill>
                  <a:srgbClr val="0D6582"/>
                </a:solidFill>
              </a:rPr>
              <a:t>Toegankelijke info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Website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Nieuwsbrief</a:t>
            </a:r>
          </a:p>
          <a:p>
            <a:pPr>
              <a:lnSpc>
                <a:spcPct val="80000"/>
              </a:lnSpc>
            </a:pPr>
            <a:r>
              <a:rPr lang="nl-NL" sz="1800" dirty="0" err="1">
                <a:solidFill>
                  <a:srgbClr val="0D6582"/>
                </a:solidFill>
              </a:rPr>
              <a:t>Socials</a:t>
            </a:r>
            <a:endParaRPr lang="nl-NL" sz="1800" dirty="0">
              <a:solidFill>
                <a:srgbClr val="0D6582"/>
              </a:solidFill>
            </a:endParaRP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800" dirty="0">
              <a:solidFill>
                <a:srgbClr val="0D658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5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C0990D-1D1E-5492-4330-75DD60EEE55B}"/>
              </a:ext>
            </a:extLst>
          </p:cNvPr>
          <p:cNvSpPr txBox="1"/>
          <p:nvPr/>
        </p:nvSpPr>
        <p:spPr>
          <a:xfrm>
            <a:off x="3947432" y="5899377"/>
            <a:ext cx="29268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Stel je vraag</a:t>
            </a:r>
          </a:p>
          <a:p>
            <a:r>
              <a:rPr lang="nl-NL" sz="1800" dirty="0">
                <a:hlinkClick r:id="rId4"/>
              </a:rPr>
              <a:t>icoba@vivosocialprofit.org</a:t>
            </a:r>
            <a:endParaRPr lang="nl-NL" sz="1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A25C26A-6A2B-973D-25E2-D310B5B9341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E155-91B1-AACD-F243-5561F844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4940C-CCB7-D45E-60E7-E92AA7B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5EA4D-F2B4-6C74-719C-0FF653CA4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57895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Infopakket voor sleutelfiguren van een agressiebeleid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947A2EC-8958-93F6-26F8-571AC7C36B88}"/>
              </a:ext>
            </a:extLst>
          </p:cNvPr>
          <p:cNvGrpSpPr/>
          <p:nvPr/>
        </p:nvGrpSpPr>
        <p:grpSpPr>
          <a:xfrm>
            <a:off x="838200" y="1621270"/>
            <a:ext cx="10729344" cy="3560783"/>
            <a:chOff x="974976" y="2119256"/>
            <a:chExt cx="9218977" cy="290001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DFC6A3A-CB68-66AA-A0DF-4771E189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7713"/>
            <a:stretch/>
          </p:blipFill>
          <p:spPr>
            <a:xfrm>
              <a:off x="974976" y="2119257"/>
              <a:ext cx="7201339" cy="290001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CE0FE22-86E0-989C-06D9-41CF73FA7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6" t="48626" r="65038" b="9088"/>
            <a:stretch/>
          </p:blipFill>
          <p:spPr>
            <a:xfrm>
              <a:off x="7971918" y="2119256"/>
              <a:ext cx="2222035" cy="2900010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7466D22A-7B6F-7151-9FF2-146AFDAC41F9}"/>
              </a:ext>
            </a:extLst>
          </p:cNvPr>
          <p:cNvSpPr txBox="1"/>
          <p:nvPr/>
        </p:nvSpPr>
        <p:spPr>
          <a:xfrm>
            <a:off x="5290302" y="5414343"/>
            <a:ext cx="2584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Naar de infopakketten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r>
              <a:rPr lang="nl-BE" dirty="0"/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7991C5-BCDF-40C1-A218-CED2589136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E2EA-933D-9B41-C737-2FBFE332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AA6E2-14D8-65DA-A82F-27F5B2DA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9B535E-9625-6EC0-BFEE-2267937AA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8"/>
            <a:ext cx="10515600" cy="989497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Tipreeks om beter om te gaan met lastig gedrag en lastige situaties 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63DF742-2363-0BA7-326A-3BBCE66F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5" t="62417" r="9222"/>
          <a:stretch/>
        </p:blipFill>
        <p:spPr>
          <a:xfrm>
            <a:off x="6240379" y="1912774"/>
            <a:ext cx="5566610" cy="2626475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07E2459-A4F7-4595-684C-842EDE54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800"/>
          <a:stretch/>
        </p:blipFill>
        <p:spPr>
          <a:xfrm>
            <a:off x="224588" y="1912774"/>
            <a:ext cx="5836791" cy="270384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DB8CB79-0998-CE25-0E3E-87A565A45C22}"/>
              </a:ext>
            </a:extLst>
          </p:cNvPr>
          <p:cNvSpPr txBox="1"/>
          <p:nvPr/>
        </p:nvSpPr>
        <p:spPr>
          <a:xfrm>
            <a:off x="1753419" y="5139078"/>
            <a:ext cx="3216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Schrijf je in voor de tipreeks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17F9115-ECEC-ABF1-6060-2211A2AE76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1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Tot slot</a:t>
            </a:r>
          </a:p>
          <a:p>
            <a:endParaRPr lang="nl-NL" dirty="0"/>
          </a:p>
          <a:p>
            <a:r>
              <a:rPr lang="nl-NL" sz="2400" dirty="0">
                <a:hlinkClick r:id="rId2"/>
              </a:rPr>
              <a:t>www.icoba.be</a:t>
            </a:r>
            <a:endParaRPr lang="nl-NL" sz="2400" dirty="0"/>
          </a:p>
          <a:p>
            <a:r>
              <a:rPr lang="nl-NL" sz="2400" dirty="0">
                <a:hlinkClick r:id="rId3"/>
              </a:rPr>
              <a:t>icoba@vivosocialprofit.org</a:t>
            </a:r>
            <a:endParaRPr lang="nl-NL" sz="2400" dirty="0"/>
          </a:p>
          <a:p>
            <a:r>
              <a:rPr lang="nl-NL" sz="2400" dirty="0">
                <a:hlinkClick r:id="rId4"/>
              </a:rPr>
              <a:t>Nieuwsbrief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 err="1">
                <a:hlinkClick r:id="rId5"/>
              </a:rPr>
              <a:t>Linkedin</a:t>
            </a:r>
            <a:endParaRPr lang="nl-B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>
                <a:hlinkClick r:id="rId6"/>
              </a:rPr>
              <a:t>Facebook</a:t>
            </a:r>
            <a:endParaRPr lang="nl-BE" sz="2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4FC50B-7584-18CD-BD42-D5D2EECAF4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3C6E2-78EF-4872-0E25-DA29AE8F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Vormingsaanbod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B96FD9-2CCA-BF0E-267E-B52430A5D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Kosteloze vormingen voor werknemers uit PC319.01</a:t>
            </a:r>
          </a:p>
          <a:p>
            <a:r>
              <a:rPr lang="nl-BE" dirty="0">
                <a:solidFill>
                  <a:schemeClr val="accent2"/>
                </a:solidFill>
              </a:rPr>
              <a:t>Thema’s</a:t>
            </a:r>
          </a:p>
          <a:p>
            <a:pPr lvl="1"/>
            <a:r>
              <a:rPr lang="nl-BE" dirty="0" err="1">
                <a:solidFill>
                  <a:schemeClr val="accent2"/>
                </a:solidFill>
              </a:rPr>
              <a:t>Sectorspeciefieke</a:t>
            </a:r>
            <a:r>
              <a:rPr lang="nl-BE" dirty="0">
                <a:solidFill>
                  <a:schemeClr val="accent2"/>
                </a:solidFill>
              </a:rPr>
              <a:t> thema’s bv </a:t>
            </a:r>
            <a:r>
              <a:rPr lang="nl-BE" dirty="0" err="1">
                <a:solidFill>
                  <a:schemeClr val="accent2"/>
                </a:solidFill>
              </a:rPr>
              <a:t>driehoekskunde</a:t>
            </a:r>
            <a:r>
              <a:rPr lang="nl-BE" dirty="0">
                <a:solidFill>
                  <a:schemeClr val="accent2"/>
                </a:solidFill>
              </a:rPr>
              <a:t>, gedragsproblemen bij personen met een verstandelijke beperking, oplossingsgericht begeleiden, …</a:t>
            </a:r>
          </a:p>
          <a:p>
            <a:pPr lvl="1"/>
            <a:r>
              <a:rPr lang="nl-BE" dirty="0" err="1">
                <a:solidFill>
                  <a:schemeClr val="accent2"/>
                </a:solidFill>
              </a:rPr>
              <a:t>Sectoroverstijgende</a:t>
            </a:r>
            <a:r>
              <a:rPr lang="nl-BE" dirty="0">
                <a:solidFill>
                  <a:schemeClr val="accent2"/>
                </a:solidFill>
              </a:rPr>
              <a:t> thema’s bv rond stress en burn-out, </a:t>
            </a:r>
            <a:r>
              <a:rPr lang="nl-BE" dirty="0" err="1">
                <a:solidFill>
                  <a:schemeClr val="accent2"/>
                </a:solidFill>
              </a:rPr>
              <a:t>bureautica</a:t>
            </a:r>
            <a:r>
              <a:rPr lang="nl-BE" dirty="0">
                <a:solidFill>
                  <a:schemeClr val="accent2"/>
                </a:solidFill>
              </a:rPr>
              <a:t>, digitalisering, omgaan met collega’s, …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Agressiethema’s: aanbod ICOBA</a:t>
            </a: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Overzicht vormingen</a:t>
            </a: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sz="1600" dirty="0"/>
          </a:p>
          <a:p>
            <a:pPr marL="457200" lvl="1" indent="0">
              <a:buNone/>
            </a:pPr>
            <a:endParaRPr lang="nl-BE" sz="1600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06ED89-4E68-2A75-CAA6-08BD13CB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296" y="116184"/>
            <a:ext cx="2199547" cy="16728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88B575-1465-0CE9-106F-34DD35BB22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D18B-ED71-CB0E-72EF-A3391D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Vormingsaanbod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3E0711A1-515F-543E-9D49-DD78E9E9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20496"/>
            <a:ext cx="5181600" cy="2383536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E721-328D-EF53-9145-C141EE88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sz="2200" dirty="0"/>
              <a:t>Hoe kan ik mij inschrijven? </a:t>
            </a: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Gebruik ons online platform </a:t>
            </a:r>
            <a:r>
              <a:rPr lang="nl-BE" sz="2200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sz="2200" dirty="0">
              <a:solidFill>
                <a:schemeClr val="accent2"/>
              </a:solidFill>
            </a:endParaRP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Geen login? Stuur </a:t>
            </a:r>
            <a:r>
              <a:rPr lang="nl-BE" sz="2200" dirty="0">
                <a:solidFill>
                  <a:schemeClr val="accent2"/>
                </a:solidFill>
                <a:hlinkClick r:id="rId5" action="ppaction://hlinkfile"/>
              </a:rPr>
              <a:t>het aanvraagformulier </a:t>
            </a:r>
            <a:r>
              <a:rPr lang="nl-BE" sz="2200" dirty="0">
                <a:solidFill>
                  <a:schemeClr val="accent2"/>
                </a:solidFill>
              </a:rPr>
              <a:t>naar extranet@afosoc-vesofo.org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/>
              <a:t>Vragen? </a:t>
            </a:r>
            <a:r>
              <a:rPr lang="nl-BE" sz="2200" dirty="0">
                <a:hlinkClick r:id="rId6"/>
              </a:rPr>
              <a:t>info@vivosocialprofit.org</a:t>
            </a:r>
            <a:endParaRPr lang="nl-BE" sz="2200" dirty="0"/>
          </a:p>
          <a:p>
            <a:pPr marL="0" indent="0">
              <a:buNone/>
            </a:pPr>
            <a:endParaRPr lang="nl-BE" sz="2200" dirty="0"/>
          </a:p>
          <a:p>
            <a:endParaRPr lang="nl-BE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08C65E-B1DB-DFD5-C7AE-4B4E43A2C57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022-F0F2-2603-1B4A-49CB829F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0AE9E9-D76B-82E3-E111-D0F4A245F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5" r="27854" b="-2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53BD7E-7FF4-15CB-896B-40D9A070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491480" cy="5574908"/>
          </a:xfrm>
        </p:spPr>
        <p:txBody>
          <a:bodyPr>
            <a:normAutofit/>
          </a:bodyPr>
          <a:lstStyle/>
          <a:p>
            <a:r>
              <a:rPr lang="nl-BE" dirty="0"/>
              <a:t>Organiseren van vormingen op aanbod in eigen organisatie</a:t>
            </a:r>
          </a:p>
          <a:p>
            <a:endParaRPr lang="nl-BE" dirty="0"/>
          </a:p>
          <a:p>
            <a:r>
              <a:rPr lang="nl-BE" dirty="0"/>
              <a:t>Voorwaarden: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Vormingen en opleiders uit de brochure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Hetzelfde aantal vormingsuren </a:t>
            </a:r>
          </a:p>
          <a:p>
            <a:pPr marL="45085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    als in de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brochure PC 319.01 </a:t>
            </a:r>
            <a:r>
              <a:rPr lang="nl-BE" dirty="0">
                <a:solidFill>
                  <a:schemeClr val="accent2"/>
                </a:solidFill>
              </a:rPr>
              <a:t>en de  </a:t>
            </a:r>
            <a:r>
              <a:rPr lang="nl-BE" dirty="0">
                <a:solidFill>
                  <a:schemeClr val="accent2"/>
                </a:solidFill>
                <a:hlinkClick r:id="rId5"/>
              </a:rPr>
              <a:t>brochure sectoroverstijgend.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Behoren tot PC319.01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Minstens 8 deelnemers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Voor 31 december van het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werktijd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3996E4-87E9-767D-CB63-A1DD0A3B2F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94F2C-2448-E83A-FEF8-CBE191D4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42857506-076C-7BB4-3DC4-07409818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8"/>
            <a:ext cx="5181600" cy="230581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D40F4F-3061-FDBC-69F7-425664C76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Hoe aanvragen?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Gebruik ons online platform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hlinkClick r:id="rId5"/>
              </a:rPr>
              <a:t>Meer info</a:t>
            </a:r>
            <a:endParaRPr lang="nl-BE" dirty="0"/>
          </a:p>
          <a:p>
            <a:r>
              <a:rPr lang="nl-BE" dirty="0"/>
              <a:t>Vragen? </a:t>
            </a:r>
            <a:r>
              <a:rPr lang="nl-BE" dirty="0">
                <a:hlinkClick r:id="rId6"/>
              </a:rPr>
              <a:t>info@vivosocialprofit.org</a:t>
            </a:r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2010A9-BD1B-93A6-F33E-AD638DEE15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Vormingssubsidie voor jongeren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- 26 jarigen max. diploma HSO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- 26 jarigen minder dan een jaar in dienst en één van deze statuten: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Uitkeringsgerechtigd werkloos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Langdurig werkzoekend met een werkkaart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Gerechtigd op maatschappelijke integratie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Werkzoekend geen nationaliteit lidstaat EU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Wat?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Terugbetaling interne opleiding door externe opleider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Terugbetaling externe vormingen of studiedagen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r>
              <a:rPr lang="nl-BE" dirty="0">
                <a:solidFill>
                  <a:schemeClr val="accent2"/>
                </a:solidFill>
                <a:hlinkClick r:id="rId3"/>
              </a:rPr>
              <a:t>Meer info</a:t>
            </a:r>
            <a:endParaRPr lang="nl-BE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6F3DC2-9298-FCB4-F5C0-D255C24D66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9587-BC4B-AE1E-09F1-D3B818B74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F75A1-6B33-0AEC-EA02-3AF35533E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8E03BE-3434-711C-9ADE-D2BA986E1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met een werknemer met beperkte Nederlandstalige taalvaardigheid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jongeren met een beperkte Nederlandstalige taalvaardigheid in een OAO of deeltijdse arbeidsovereenkomst Sociale Maribel tewerkstellen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Wat?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32u taalondersteuning per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Individueel, in groep of in combinatie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werkuren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637813-45F2-1C90-891F-48367B549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67" y="3512824"/>
            <a:ext cx="4257297" cy="22582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6B9D057-4023-D5AB-B427-6776A10447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9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035F-24CA-B6D6-9DD5-82BB848D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BF8B3-F6B2-6936-672E-ECB85802F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Jouw camera en geluid zijn automatisch gedempt.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Vragen stel je in de chat.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 meer informatie:</a:t>
            </a:r>
          </a:p>
          <a:p>
            <a:pPr marL="0" indent="0">
              <a:buNone/>
            </a:pPr>
            <a:r>
              <a:rPr lang="nl-BE" dirty="0">
                <a:hlinkClick r:id="rId2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>
                <a:hlinkClick r:id="rId3"/>
              </a:rPr>
              <a:t>www.vivosocialprofit.org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7E94EB-670F-4DC9-C6B9-5CB21CD508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Taalopleider uit onze lijst contacteren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samen met opleider invullen</a:t>
            </a:r>
          </a:p>
          <a:p>
            <a:r>
              <a:rPr lang="nl-BE" dirty="0">
                <a:solidFill>
                  <a:schemeClr val="accent2"/>
                </a:solidFill>
              </a:rPr>
              <a:t>Aanvragen: via extranet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Meer info:</a:t>
            </a:r>
          </a:p>
          <a:p>
            <a:pPr lvl="1"/>
            <a:r>
              <a:rPr lang="nl-BE" dirty="0">
                <a:hlinkClick r:id="rId3"/>
              </a:rPr>
              <a:t>Anderstalige collega’s 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Jongeren die werkplekleren</a:t>
            </a:r>
            <a:r>
              <a:rPr lang="nl-BE" dirty="0"/>
              <a:t>		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Vragen? </a:t>
            </a:r>
            <a:r>
              <a:rPr lang="nl-BE" dirty="0">
                <a:hlinkClick r:id="rId5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50A47C-996A-C629-2480-C75FC7D5DE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1E1ED-D168-E590-3B42-2B840C7D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Basistraject kansarmoede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43B4BD-3051-C2C6-9D6B-EBC0972E1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 Organisaties die gericht zijn op mensen in sociaal kwetsbare situaties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werkgever zijn van mensen in sociaal kwetsbare situaties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Traject in 2 fases: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1: Verkennend gesprek + basisvorming + organisatiescan en ontwerp veranderingstraject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2: het begeleiden van het veranderingstraject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Aanvraag: via Extranet</a:t>
            </a:r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120A18-8187-BEF9-5C1B-00144CCB3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98" y="3429000"/>
            <a:ext cx="2762069" cy="18577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3A2658-C2DF-9E38-1D38-940F4FE4F1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subsidies aanvragen?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Gebruik ons online platform </a:t>
            </a:r>
            <a:r>
              <a:rPr lang="nl-BE" sz="2800" dirty="0">
                <a:hlinkClick r:id="rId2"/>
              </a:rPr>
              <a:t>Extranet.</a:t>
            </a:r>
            <a:endParaRPr lang="nl-BE" sz="2800" dirty="0"/>
          </a:p>
          <a:p>
            <a:endParaRPr lang="nl-BE" dirty="0"/>
          </a:p>
        </p:txBody>
      </p:sp>
      <p:pic>
        <p:nvPicPr>
          <p:cNvPr id="4" name="Tijdelijke aanduiding voor inhoud 6" descr="Afbeelding met tekst, Website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32103320-0040-A10A-5102-AC9F9321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5" y="2378958"/>
            <a:ext cx="5561531" cy="33164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590099-6910-1246-1376-293EAB3FF5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jongeren in de opleiding tewerkstellen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Wat?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Per volle kalendermaand: €125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Bedrag wordt berekend pro rato de gerealiseerde tewerkstelling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EB8188-32A9-3E7C-D7CE-EBE512F0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965" y="1575969"/>
            <a:ext cx="3724979" cy="28470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4215E1-3BD9-B694-6A26-401192BFBD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990160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Mei: Het evaluatieformulier wordt naar de organisaties verstuurd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30 juni: uiterste indieningsdatum door de organisaties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Juli – aug: verwerking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Uitbetaling najaar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u="sng" dirty="0">
                <a:solidFill>
                  <a:schemeClr val="accent2"/>
                </a:solidFill>
              </a:rPr>
              <a:t>Opgelet: </a:t>
            </a:r>
            <a:r>
              <a:rPr lang="nl-BE" dirty="0">
                <a:solidFill>
                  <a:schemeClr val="accent2"/>
                </a:solidFill>
              </a:rPr>
              <a:t>Enkel organisaties die het evaluatieformulier invullen, kunnen de premie ontvangen.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hlinkClick r:id="rId3"/>
              </a:rPr>
              <a:t>Meer info </a:t>
            </a: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 over duaal leren of over de erkenning als werkplek voor duaal leren</a:t>
            </a:r>
          </a:p>
          <a:p>
            <a:pPr marL="0" indent="0">
              <a:buNone/>
            </a:pPr>
            <a:r>
              <a:rPr lang="nl-BE" dirty="0">
                <a:hlinkClick r:id="rId5"/>
              </a:rPr>
              <a:t>duaal@vivosocialprofit.org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66B659-E187-6697-DDD0-D7B1DE15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7042FB-EF52-CFBC-1CD8-00BECF95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7" r="7550" b="1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Studenten aan een CVO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 Tegemoetkoming voor student per kalenderjaar: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€250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€50 cursusgeld</a:t>
            </a: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Voorwaarden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Eén van de geselecteerde opleidingen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Stage in PC319.01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7642E9-E70B-B8CA-7533-1BCE9BC122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Invullen aanvraagformulier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mailen naar </a:t>
            </a:r>
            <a:r>
              <a:rPr lang="nl-BE" dirty="0">
                <a:hlinkClick r:id="rId3"/>
              </a:rPr>
              <a:t>succesmetjestudies@vivosocialprofit.org</a:t>
            </a:r>
            <a:endParaRPr lang="nl-BE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2 aanvraagrondes: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31/12: betaling in maart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30/6: betaling in september</a:t>
            </a:r>
          </a:p>
          <a:p>
            <a:pPr lvl="2"/>
            <a:endParaRPr lang="nl-BE" dirty="0"/>
          </a:p>
          <a:p>
            <a:r>
              <a:rPr lang="nl-BE" dirty="0">
                <a:hlinkClick r:id="rId4"/>
              </a:rPr>
              <a:t>Meer info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5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571090-E81D-4AC0-98DD-6418C3B902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4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Ziedet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 leermodules: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Cultuursensitief handelen op de werkvloer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Ingrijpen als omstaander bij discriminatie op de werkvloer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Leerlabo</a:t>
            </a:r>
          </a:p>
          <a:p>
            <a:endParaRPr lang="nl-BE" dirty="0"/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</p:txBody>
      </p:sp>
      <p:pic>
        <p:nvPicPr>
          <p:cNvPr id="1026" name="Picture 2" descr="geen-racist">
            <a:extLst>
              <a:ext uri="{FF2B5EF4-FFF2-40B4-BE49-F238E27FC236}">
                <a16:creationId xmlns:a16="http://schemas.microsoft.com/office/drawing/2014/main" id="{7304522D-9811-8E29-63E0-FB77EB94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08" y="3078685"/>
            <a:ext cx="4062412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2180C9-093D-A2F6-E97A-A8F3887BA7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3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D957-EE95-A80B-095D-2378B4AF2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33FC4-8A9F-669B-5BDF-AE67C3E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Leerlabo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57063C-20D3-13E6-0436-BCF150E40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</a:t>
            </a:r>
            <a:r>
              <a:rPr lang="nl-BE" dirty="0">
                <a:solidFill>
                  <a:schemeClr val="accent2"/>
                </a:solidFill>
              </a:rPr>
              <a:t> leerplatform in volle ontwikkeling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Huidig aanbod rond generieke thema’s, Blink, </a:t>
            </a:r>
            <a:r>
              <a:rPr lang="nl-BE" dirty="0" err="1">
                <a:solidFill>
                  <a:schemeClr val="accent2"/>
                </a:solidFill>
              </a:rPr>
              <a:t>Ziedet</a:t>
            </a:r>
            <a:r>
              <a:rPr lang="nl-BE" dirty="0">
                <a:solidFill>
                  <a:schemeClr val="accent2"/>
                </a:solidFill>
              </a:rPr>
              <a:t>?, agressie,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Login aanvragen</a:t>
            </a: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3659B3-8532-8CB5-1548-2F5BA971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Werknemers uit PC 319</a:t>
            </a:r>
          </a:p>
          <a:p>
            <a:pPr marL="0" indent="0"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Welke opleiding?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Graduaat orthopedagogie, persoonsbegeleider, zorgkundige, basisverpleegkundige, maar ook graduaat maatschappelijk werk, kinderbegeleider, …. 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Maximaal diploma secundair onderwijs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Vergoeding voor de werknemer?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Betaling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€200 per schooljaar voor boeken, werkkleding, …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D417-B8C1-5D44-7602-8D2D44A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439" y="3046583"/>
            <a:ext cx="3437747" cy="27370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05921D-1256-6F9C-B25E-6C949264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319.01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Karolien François: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Succes met je studies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Begeleidingspremies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Extra verpleegkundige handelingen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NL" dirty="0">
                <a:solidFill>
                  <a:schemeClr val="accent2"/>
                </a:solidFill>
              </a:rPr>
              <a:t>Stefan Mertens: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Succes met je studies</a:t>
            </a: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Assia Hamdaoui: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 Company 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Basistraject kansarmoede</a:t>
            </a:r>
          </a:p>
          <a:p>
            <a:endParaRPr lang="nl-BE" dirty="0"/>
          </a:p>
        </p:txBody>
      </p:sp>
      <p:pic>
        <p:nvPicPr>
          <p:cNvPr id="2050" name="Picture 2" descr="Karolien_francois">
            <a:extLst>
              <a:ext uri="{FF2B5EF4-FFF2-40B4-BE49-F238E27FC236}">
                <a16:creationId xmlns:a16="http://schemas.microsoft.com/office/drawing/2014/main" id="{51CEB29C-23A4-836B-15C0-5DD52E48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08" y="1124778"/>
            <a:ext cx="1354574" cy="13545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sia">
            <a:extLst>
              <a:ext uri="{FF2B5EF4-FFF2-40B4-BE49-F238E27FC236}">
                <a16:creationId xmlns:a16="http://schemas.microsoft.com/office/drawing/2014/main" id="{2B024B0D-0E19-28E5-52EB-2021AB6C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74" y="4704683"/>
            <a:ext cx="1431326" cy="1431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clipart, tekenfilm, illustratie&#10;&#10;Automatisch gegenereerde beschrijving">
            <a:extLst>
              <a:ext uri="{FF2B5EF4-FFF2-40B4-BE49-F238E27FC236}">
                <a16:creationId xmlns:a16="http://schemas.microsoft.com/office/drawing/2014/main" id="{FD62709B-DD9B-C8C7-A110-4BAABF000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3" y="2676941"/>
            <a:ext cx="1651301" cy="1651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0F2A5385-5C2B-925F-3E1B-6096E14B8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" y="5783675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7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45724"/>
            <a:ext cx="10515600" cy="4990160"/>
          </a:xfrm>
        </p:spPr>
        <p:txBody>
          <a:bodyPr>
            <a:normAutofit fontScale="925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Loon?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Werknemer behoudt loon zonder extra premies voor weekend- of nachtwerk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Werkgever ontvangt vergoeding voor vervanging</a:t>
            </a:r>
          </a:p>
          <a:p>
            <a:pPr marL="450850" lvl="1" indent="0"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Nog op de werkvloer? </a:t>
            </a:r>
            <a:endParaRPr lang="nl-BE" sz="1000" dirty="0">
              <a:solidFill>
                <a:schemeClr val="accent2"/>
              </a:solidFill>
            </a:endParaRPr>
          </a:p>
          <a:p>
            <a:pPr lvl="3"/>
            <a:endParaRPr lang="nl-BE" sz="100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Voltijdse opleiding: enkel tijdens de zomervakantie</a:t>
            </a:r>
            <a:r>
              <a:rPr lang="nl-BE" dirty="0">
                <a:solidFill>
                  <a:schemeClr val="accent2"/>
                </a:solidFill>
                <a:latin typeface="Calibri"/>
              </a:rPr>
              <a:t> aanwezig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fontAlgn="base"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defRPr/>
            </a:pPr>
            <a:r>
              <a:rPr lang="nl-BE" dirty="0">
                <a:solidFill>
                  <a:schemeClr val="accent2"/>
                </a:solidFill>
                <a:latin typeface="Calibri"/>
              </a:rPr>
              <a:t>Waarom deelnemen?</a:t>
            </a:r>
          </a:p>
          <a:p>
            <a:pPr lvl="1" fontAlgn="base"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VTE beschikbaar voor PC 319. Momenteel ingevuld voor schooljaar 2024-2025.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BE" sz="2400" dirty="0">
                <a:solidFill>
                  <a:schemeClr val="accent4">
                    <a:lumMod val="75000"/>
                  </a:schemeClr>
                </a:solidFill>
              </a:rPr>
              <a:t>Inschrijven vanaf 20/12/2024 op </a:t>
            </a:r>
            <a:r>
              <a:rPr lang="nl-BE" sz="2400" dirty="0">
                <a:hlinkClick r:id="rId3"/>
              </a:rPr>
              <a:t>https://www.vivosocialprofit.org/vorming-hogerop</a:t>
            </a:r>
            <a:r>
              <a:rPr lang="nl-BE" sz="2400" dirty="0"/>
              <a:t> </a:t>
            </a:r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viavorminghogerop@vivosocialprofit.org</a:t>
            </a:r>
            <a:r>
              <a:rPr lang="nl-BE" dirty="0"/>
              <a:t>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CF5207-1887-E8E2-AC2B-2D654A769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00D2B-66AD-7095-3BE8-EFC9D9AF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000" dirty="0"/>
              <a:t>Instroom en doorstroomprojecten</a:t>
            </a:r>
            <a:endParaRPr lang="nl-BE" sz="300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352113F-F7D4-A250-2880-EB1E38458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764006"/>
              </p:ext>
            </p:extLst>
          </p:nvPr>
        </p:nvGraphicFramePr>
        <p:xfrm>
          <a:off x="1026366" y="896946"/>
          <a:ext cx="9789976" cy="459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294">
                  <a:extLst>
                    <a:ext uri="{9D8B030D-6E8A-4147-A177-3AD203B41FA5}">
                      <a16:colId xmlns:a16="http://schemas.microsoft.com/office/drawing/2014/main" val="2186531150"/>
                    </a:ext>
                  </a:extLst>
                </a:gridCol>
                <a:gridCol w="3212841">
                  <a:extLst>
                    <a:ext uri="{9D8B030D-6E8A-4147-A177-3AD203B41FA5}">
                      <a16:colId xmlns:a16="http://schemas.microsoft.com/office/drawing/2014/main" val="513176857"/>
                    </a:ext>
                  </a:extLst>
                </a:gridCol>
                <a:gridCol w="3212841">
                  <a:extLst>
                    <a:ext uri="{9D8B030D-6E8A-4147-A177-3AD203B41FA5}">
                      <a16:colId xmlns:a16="http://schemas.microsoft.com/office/drawing/2014/main" val="3083522059"/>
                    </a:ext>
                  </a:extLst>
                </a:gridCol>
              </a:tblGrid>
              <a:tr h="48741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IKA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#kiesvoorpersoonsbegeleider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19799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Voor wie?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Brede groep: werkenden, werkzoekenden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Enkel voor werkenden/zelfstandigen niet PC319.01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343403"/>
                  </a:ext>
                </a:extLst>
              </a:tr>
              <a:tr h="574407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Wie selecteert?</a:t>
                      </a:r>
                    </a:p>
                    <a:p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Werkgever selecteert op basis van potentieel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Getest voor VIVO en selectie door werkgever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574458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Welke opleiding?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Persoonsbegeleider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Persoonsbegeleider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847918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Contract?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Onbepaalde duur, barema b2b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Onbepaalde duur, barema b2b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032509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Vergoeding werkgever?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Eénmalige premie €6.300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Volledige loonkost, behalve vervoersonkosten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22153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Vergoeding studiekost kandidaat?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€600 ontvangt de werkgever en bezorgt deze aan de werknemer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€1000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08493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Combineerbaar?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Vlaams opleidingsverlof, opleidingscheques, succes met je studies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Opleidingscheques, succes met je studies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0026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Hoeveel per vestiging?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Te bespreken sociaal overleg of max 2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Max 1 per vestiging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083842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7F31272F-5338-3D95-F463-3F2735CF83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75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Instroom en doorstroomprojecten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Meer info IKA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Meer info #kiesvoorpersoonsbegeleider</a:t>
            </a:r>
            <a:r>
              <a:rPr lang="nl-NL" dirty="0"/>
              <a:t> – !! 25 kandidaten zijn momenteel op zoek naar een contract om hun opleiding Persoonsbegeleider te kunnen starten </a:t>
            </a:r>
            <a:r>
              <a:rPr lang="nl-NL" b="1" dirty="0"/>
              <a:t>eind januari 2025</a:t>
            </a:r>
            <a:r>
              <a:rPr lang="nl-NL" dirty="0"/>
              <a:t>. -&gt; wil jij een contract aanbieden? Geef dit door via het </a:t>
            </a:r>
            <a:r>
              <a:rPr lang="nl-NL" dirty="0">
                <a:hlinkClick r:id="rId4"/>
              </a:rPr>
              <a:t>aanmeldingsformulier</a:t>
            </a:r>
            <a:r>
              <a:rPr lang="nl-NL" dirty="0"/>
              <a:t>.  </a:t>
            </a:r>
          </a:p>
          <a:p>
            <a:r>
              <a:rPr lang="nl-NL" dirty="0">
                <a:hlinkClick r:id="rId5"/>
              </a:rPr>
              <a:t>Trajectkompas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0439B5-AD31-1037-D3E5-17BC6877FE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7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609FB-9F5F-1E52-ACAD-9CA20B71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88B615-9710-9EFB-F436-0D15DAACB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132412-0015-29EC-169C-03BE8320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5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2B25D-3D3E-0A60-32C4-6A10D4B0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5BF3E5-9B95-0C31-AA2F-F47BF4180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1D4C0-A614-611D-94EA-FA6F4766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5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DB626-AD13-E2BB-B441-916E79C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361B69-22E1-C1EC-5B93-05DAEE5E3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1D1678-2AAF-89C2-E9E3-7E55E21A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4C391-6ED7-8BCF-640E-06F024F0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028466-FEDA-4C0A-5E91-77BFF3608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BBE114-1EB4-8753-6562-495CB597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4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1A9D2-0BA2-2EDF-6490-3BE89080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5BE5BB-FF76-F705-DAD0-AF0AB299A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CEC3CA-E38A-869E-A13B-FCE49A83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43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09FBE-A949-8B63-AF45-169EECEE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F8F22C-30CC-A185-114D-5E9DB4372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3C8CF7-99A5-E418-7557-92815123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8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C3AF5-8D4A-C503-87AF-5B824CFA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341CFF-EDA3-5686-23C3-E72A0FB6F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9B2808-5230-A7CB-02F3-97B46011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</a:t>
            </a:r>
            <a:r>
              <a:rPr lang="nl-NL"/>
              <a:t>fonds 319.01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Bas Maes: open vormingsaanbod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Tom Gallin: Taalondersteuning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Hilde Vanstalle: Via Vorming Hogerop</a:t>
            </a:r>
          </a:p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Leen De Wolf: projectverantwoordelijke</a:t>
            </a:r>
          </a:p>
          <a:p>
            <a:endParaRPr lang="nl-BE" dirty="0"/>
          </a:p>
        </p:txBody>
      </p:sp>
      <p:pic>
        <p:nvPicPr>
          <p:cNvPr id="1028" name="Picture 4" descr="Tom">
            <a:extLst>
              <a:ext uri="{FF2B5EF4-FFF2-40B4-BE49-F238E27FC236}">
                <a16:creationId xmlns:a16="http://schemas.microsoft.com/office/drawing/2014/main" id="{128FA100-EB94-B5ED-A00C-33CD4167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09" y="2156736"/>
            <a:ext cx="1201641" cy="12016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lde">
            <a:extLst>
              <a:ext uri="{FF2B5EF4-FFF2-40B4-BE49-F238E27FC236}">
                <a16:creationId xmlns:a16="http://schemas.microsoft.com/office/drawing/2014/main" id="{15921EC2-9C41-94ED-AADE-77F80C39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25" y="3358077"/>
            <a:ext cx="1115023" cy="1115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en">
            <a:extLst>
              <a:ext uri="{FF2B5EF4-FFF2-40B4-BE49-F238E27FC236}">
                <a16:creationId xmlns:a16="http://schemas.microsoft.com/office/drawing/2014/main" id="{B613175E-3B5B-9CFB-0EB2-EE4BD976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26" y="4594356"/>
            <a:ext cx="1079086" cy="1079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DDBF68-560A-3314-B150-618B6EDB7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509" y="940746"/>
            <a:ext cx="1201641" cy="1201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8904016-17FB-08DE-78CC-8400D9B1B3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2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Trefpunt </a:t>
            </a:r>
            <a:r>
              <a:rPr lang="nl-NL" dirty="0" err="1"/>
              <a:t>odi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4768670" cy="4529785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Info over </a:t>
            </a:r>
            <a:r>
              <a:rPr lang="nl-BE" dirty="0" err="1">
                <a:solidFill>
                  <a:schemeClr val="accent2"/>
                </a:solidFill>
              </a:rPr>
              <a:t>cultuursensitieve</a:t>
            </a:r>
            <a:r>
              <a:rPr lang="nl-BE" dirty="0">
                <a:solidFill>
                  <a:schemeClr val="accent2"/>
                </a:solidFill>
              </a:rPr>
              <a:t> hulpverlening aan de hand van 10 thema’s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Een </a:t>
            </a:r>
            <a:r>
              <a:rPr lang="nl-BE" dirty="0" err="1">
                <a:solidFill>
                  <a:schemeClr val="accent2"/>
                </a:solidFill>
              </a:rPr>
              <a:t>toolbox</a:t>
            </a:r>
            <a:r>
              <a:rPr lang="nl-BE" dirty="0">
                <a:solidFill>
                  <a:schemeClr val="accent2"/>
                </a:solidFill>
              </a:rPr>
              <a:t> vol publicaties, video’s, websites,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Overzicht van sprekers en vormingen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Samen met experten uit het veld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5257800" y="745725"/>
            <a:ext cx="6934199" cy="28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7696200" y="1079166"/>
            <a:ext cx="2143758" cy="730584"/>
          </a:xfrm>
          <a:prstGeom prst="rect">
            <a:avLst/>
          </a:prstGeom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6715845" y="3992740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nl-BE" sz="2800" b="1" dirty="0">
                <a:latin typeface="Gilroy ExtraBold" panose="00000900000000000000" pitchFamily="50" charset="0"/>
              </a:rPr>
              <a:t>Benieuwd? Surf naar </a:t>
            </a:r>
            <a:r>
              <a:rPr lang="nl-BE" sz="2800" b="1" dirty="0">
                <a:solidFill>
                  <a:srgbClr val="E55912"/>
                </a:solidFill>
                <a:latin typeface="Gilroy ExtraBold" panose="00000900000000000000" pitchFamily="50" charset="0"/>
              </a:rPr>
              <a:t>www.trefpuntodi.be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7145319" y="4932891"/>
            <a:ext cx="3218730" cy="732264"/>
            <a:chOff x="8894254" y="6179888"/>
            <a:chExt cx="3218730" cy="73226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539F36-AB0C-48B5-A57A-B44F932A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407" y="6336325"/>
              <a:ext cx="419391" cy="41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8894254" y="6412497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None/>
              </a:pPr>
              <a:r>
                <a:rPr lang="nl-BE" sz="1800" b="1" dirty="0">
                  <a:solidFill>
                    <a:srgbClr val="5A2A27"/>
                  </a:solidFill>
                  <a:latin typeface="Gilroy ExtraBold" panose="00000900000000000000" pitchFamily="50" charset="0"/>
                </a:rPr>
                <a:t>&amp; volg ons op           of</a:t>
              </a: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D1B755-2D73-758D-7628-4E83C0E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39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Werkbaarheidsacties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310" y="933920"/>
            <a:ext cx="3581399" cy="4990160"/>
          </a:xfrm>
        </p:spPr>
        <p:txBody>
          <a:bodyPr/>
          <a:lstStyle/>
          <a:p>
            <a:pPr marL="450850" lvl="1" indent="0">
              <a:buNone/>
            </a:pPr>
            <a:endParaRPr lang="nl-BE" dirty="0"/>
          </a:p>
          <a:p>
            <a:r>
              <a:rPr lang="nl-BE" dirty="0"/>
              <a:t> </a:t>
            </a:r>
            <a:r>
              <a:rPr lang="nl-NL" dirty="0">
                <a:hlinkClick r:id="rId3"/>
              </a:rPr>
              <a:t>www.waardevolwerk.be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NL" dirty="0">
                <a:hlinkClick r:id="rId4"/>
              </a:rPr>
              <a:t>www.facebook.com/waardevolwerk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BE" dirty="0">
                <a:hlinkClick r:id="rId5"/>
              </a:rPr>
              <a:t>De goestinggenerator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EECBB9-4499-2CDF-C595-D94D804C4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748" y="745724"/>
            <a:ext cx="7827942" cy="52003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998507-D11E-C11C-BF31-729D463640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2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Attest van ervaring poetshulp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3E7E93"/>
                </a:solidFill>
              </a:rPr>
              <a:t>Wie?</a:t>
            </a:r>
          </a:p>
          <a:p>
            <a:pPr marL="457200" lvl="1" indent="0">
              <a:buNone/>
            </a:pPr>
            <a:r>
              <a:rPr lang="nl-NL" dirty="0">
                <a:solidFill>
                  <a:srgbClr val="3E7E93"/>
                </a:solidFill>
              </a:rPr>
              <a:t>Medewerkers tewerkgesteld in PC319.01</a:t>
            </a:r>
          </a:p>
          <a:p>
            <a:pPr marL="457200" lvl="1" indent="0">
              <a:buNone/>
            </a:pPr>
            <a:r>
              <a:rPr lang="nl-NL" dirty="0">
                <a:solidFill>
                  <a:srgbClr val="3E7E93"/>
                </a:solidFill>
              </a:rPr>
              <a:t>onder barema L4</a:t>
            </a:r>
          </a:p>
          <a:p>
            <a:pPr marL="457200" lvl="1" indent="0">
              <a:buNone/>
            </a:pPr>
            <a:endParaRPr lang="nl-NL" dirty="0">
              <a:solidFill>
                <a:srgbClr val="3E7E93"/>
              </a:solidFill>
            </a:endParaRPr>
          </a:p>
          <a:p>
            <a:r>
              <a:rPr lang="nl-NL" dirty="0">
                <a:solidFill>
                  <a:srgbClr val="3E7E93"/>
                </a:solidFill>
              </a:rPr>
              <a:t>Procedure</a:t>
            </a:r>
          </a:p>
          <a:p>
            <a:pPr lvl="1"/>
            <a:r>
              <a:rPr lang="nl-NL" dirty="0">
                <a:solidFill>
                  <a:srgbClr val="3E7E93"/>
                </a:solidFill>
              </a:rPr>
              <a:t>Inschrijven infosessie</a:t>
            </a:r>
          </a:p>
          <a:p>
            <a:pPr lvl="1"/>
            <a:r>
              <a:rPr lang="nl-NL" dirty="0">
                <a:solidFill>
                  <a:srgbClr val="3E7E93"/>
                </a:solidFill>
              </a:rPr>
              <a:t>Slagen voor het assessment</a:t>
            </a:r>
          </a:p>
          <a:p>
            <a:pPr marL="457200" lvl="1" indent="0">
              <a:buNone/>
            </a:pPr>
            <a:endParaRPr lang="nl-NL" dirty="0">
              <a:solidFill>
                <a:srgbClr val="3E7E93"/>
              </a:solidFill>
            </a:endParaRPr>
          </a:p>
          <a:p>
            <a:r>
              <a:rPr lang="nl-NL" dirty="0">
                <a:solidFill>
                  <a:srgbClr val="3E7E93"/>
                </a:solidFill>
                <a:hlinkClick r:id="rId3"/>
              </a:rPr>
              <a:t>Meer info</a:t>
            </a:r>
            <a:endParaRPr lang="nl-NL" dirty="0">
              <a:solidFill>
                <a:srgbClr val="3E7E93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3E7E93"/>
              </a:solidFill>
            </a:endParaRPr>
          </a:p>
          <a:p>
            <a:r>
              <a:rPr lang="nl-NL" dirty="0">
                <a:solidFill>
                  <a:srgbClr val="3E7E93"/>
                </a:solidFill>
              </a:rPr>
              <a:t>Vragen: </a:t>
            </a:r>
            <a:r>
              <a:rPr lang="nl-NL" dirty="0">
                <a:solidFill>
                  <a:srgbClr val="3E7E93"/>
                </a:solidFill>
                <a:hlinkClick r:id="rId4"/>
              </a:rPr>
              <a:t>info@vivosocialprofit.org</a:t>
            </a:r>
            <a:r>
              <a:rPr lang="nl-NL" dirty="0">
                <a:solidFill>
                  <a:srgbClr val="3E7E93"/>
                </a:solidFill>
              </a:rPr>
              <a:t> </a:t>
            </a:r>
          </a:p>
          <a:p>
            <a:pPr marL="0" indent="0">
              <a:buNone/>
            </a:pPr>
            <a:endParaRPr lang="nl-NL" dirty="0">
              <a:solidFill>
                <a:srgbClr val="3E7E9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D44931-F3E5-3A8A-AD9C-45ED059607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35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5 verpleegkundige handelingen via E-</a:t>
            </a:r>
            <a:r>
              <a:rPr lang="nl-NL" sz="3600" dirty="0" err="1"/>
              <a:t>learning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Zorgkundigen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 Procedure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Registreren op </a:t>
            </a:r>
            <a:r>
              <a:rPr lang="nl-BE" dirty="0">
                <a:hlinkClick r:id="rId2"/>
              </a:rPr>
              <a:t>Pentaplus</a:t>
            </a:r>
            <a:endParaRPr lang="nl-BE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Inschrijvingsformulier samen met de werkgever invullen</a:t>
            </a:r>
          </a:p>
          <a:p>
            <a:pPr marL="450850" lvl="1" indent="0">
              <a:buNone/>
            </a:pPr>
            <a:endParaRPr lang="nl-BE" dirty="0"/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AD3A0F-2DBE-6C7B-8C2C-D0E779D18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767" y="923279"/>
            <a:ext cx="3002942" cy="21227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20D29AB-6B00-5E8A-8EE7-A8D07C6AFAC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5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01937-EA14-F195-464A-2BCD2D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  <a:endParaRPr lang="nl-BE" dirty="0"/>
          </a:p>
        </p:txBody>
      </p:sp>
      <p:pic>
        <p:nvPicPr>
          <p:cNvPr id="6" name="Picture 2" descr="Improving Teaching by Becoming a Deviant - Gifted Guru">
            <a:extLst>
              <a:ext uri="{FF2B5EF4-FFF2-40B4-BE49-F238E27FC236}">
                <a16:creationId xmlns:a16="http://schemas.microsoft.com/office/drawing/2014/main" id="{FEF51130-2AF9-C66A-4478-56136F7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33" y="2379306"/>
            <a:ext cx="3733803" cy="37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42878F4-D9FA-9ABE-6858-6C141ACB6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Nog vragen: </a:t>
            </a:r>
            <a:r>
              <a:rPr lang="nl-BE" dirty="0">
                <a:hlinkClick r:id="rId4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Op de hoogte blijven van onze acties?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Schrijf je in op de nieuwsbrief </a:t>
            </a:r>
            <a:r>
              <a:rPr lang="nl-BE" sz="2800" dirty="0">
                <a:solidFill>
                  <a:srgbClr val="3E7E93"/>
                </a:solidFill>
                <a:hlinkClick r:id="rId5"/>
              </a:rPr>
              <a:t>319</a:t>
            </a:r>
            <a:r>
              <a:rPr lang="nl-BE" dirty="0"/>
              <a:t> </a:t>
            </a:r>
            <a:r>
              <a:rPr lang="nl-BE" sz="2800" dirty="0">
                <a:solidFill>
                  <a:schemeClr val="accent2"/>
                </a:solidFill>
              </a:rPr>
              <a:t>en</a:t>
            </a:r>
            <a:r>
              <a:rPr lang="nl-BE" sz="2800" dirty="0"/>
              <a:t> </a:t>
            </a:r>
            <a:r>
              <a:rPr lang="nl-BE" sz="2800" dirty="0">
                <a:solidFill>
                  <a:srgbClr val="3E7E9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</a:t>
            </a:r>
            <a:r>
              <a:rPr lang="nl-BE" sz="2800" dirty="0">
                <a:solidFill>
                  <a:srgbClr val="3E7E93"/>
                </a:solidFill>
              </a:rPr>
              <a:t>!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931743-4850-C48A-DA38-C885779FA6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900" dirty="0"/>
          </a:p>
          <a:p>
            <a:r>
              <a:rPr lang="nl-NL" sz="1900" dirty="0"/>
              <a:t>Kennis- en expertisecentrum</a:t>
            </a:r>
          </a:p>
          <a:p>
            <a:endParaRPr lang="nl-NL" sz="1900" dirty="0"/>
          </a:p>
          <a:p>
            <a:r>
              <a:rPr lang="nl-NL" sz="1900" dirty="0"/>
              <a:t>Omgaan met lastig, grensoverschrijdend en agressief gedrag</a:t>
            </a:r>
          </a:p>
          <a:p>
            <a:endParaRPr lang="nl-NL" sz="1900" dirty="0"/>
          </a:p>
          <a:p>
            <a:r>
              <a:rPr lang="nl-NL" sz="1900" dirty="0"/>
              <a:t>Bestaat sinds 2004</a:t>
            </a:r>
            <a:endParaRPr lang="nl-BE" sz="1900" dirty="0">
              <a:solidFill>
                <a:schemeClr val="accent2"/>
              </a:solidFill>
              <a:effectLst/>
            </a:endParaRPr>
          </a:p>
          <a:p>
            <a:endParaRPr lang="nl-BE" sz="1900" dirty="0"/>
          </a:p>
          <a:p>
            <a:r>
              <a:rPr lang="nl-BE" sz="1900" dirty="0"/>
              <a:t>Vlaamse Social-Profit</a:t>
            </a:r>
          </a:p>
          <a:p>
            <a:endParaRPr lang="nl-BE" sz="1900" dirty="0"/>
          </a:p>
          <a:p>
            <a:r>
              <a:rPr lang="nl-BE" sz="1900" dirty="0"/>
              <a:t>6 medewerkers</a:t>
            </a:r>
            <a:endParaRPr lang="nl-NL" sz="1900" dirty="0"/>
          </a:p>
        </p:txBody>
      </p:sp>
      <p:pic>
        <p:nvPicPr>
          <p:cNvPr id="4" name="Afbeelding 3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83B5DA66-4678-1AA3-A8CA-CCFE4B30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25701"/>
            <a:ext cx="5181600" cy="1373125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7418A9-75D6-3A27-50AC-CEAFBAB68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Voor wie?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</a:rPr>
              <a:t>Vlaamse Social Profit</a:t>
            </a: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2004: de opvoedingssector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2009: de kinderopvang en gezondheidszorg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2021: uitbreiding door VIA 6 met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gezinszorg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maatwerkbedrijven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socioculturele organisaties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F4925C-7D5C-A7DB-D5F4-2DA81FC089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Opdracht?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ICOBA wil de veiligheid en het welzijn van medewerkers en doelgroep bevorderen en zo: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hun ontwikkeling en kwaliteit van werken, leven en leren.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werken in de sociale sector werkbaar en aantrekkelijk houden.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een kwaliteitsvolle en continue hulp- en dienstverlening, ook als het moeilijk loopt.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41DDDA-B711-961B-BB16-CB2DAE4674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Hoe?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Organisaties stimuleren en ondersteunen bij een </a:t>
            </a:r>
            <a:r>
              <a:rPr lang="nl-NL" b="1" dirty="0">
                <a:solidFill>
                  <a:schemeClr val="accent2"/>
                </a:solidFill>
              </a:rPr>
              <a:t>integrale</a:t>
            </a:r>
            <a:r>
              <a:rPr lang="nl-NL" dirty="0">
                <a:solidFill>
                  <a:schemeClr val="accent2"/>
                </a:solidFill>
              </a:rPr>
              <a:t> en </a:t>
            </a:r>
            <a:r>
              <a:rPr lang="nl-NL" b="1" dirty="0">
                <a:solidFill>
                  <a:schemeClr val="accent2"/>
                </a:solidFill>
              </a:rPr>
              <a:t>structurele</a:t>
            </a:r>
            <a:r>
              <a:rPr lang="nl-NL" dirty="0">
                <a:solidFill>
                  <a:schemeClr val="accent2"/>
                </a:solidFill>
              </a:rPr>
              <a:t> aanpak van agressief en grensoverschrijdend gedrag.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Medewerkers sensibiliseren en ondersteunen in hun </a:t>
            </a:r>
            <a:r>
              <a:rPr lang="nl-NL" b="1" dirty="0">
                <a:solidFill>
                  <a:schemeClr val="accent2"/>
                </a:solidFill>
              </a:rPr>
              <a:t>veerkracht </a:t>
            </a:r>
            <a:r>
              <a:rPr lang="nl-NL" dirty="0">
                <a:solidFill>
                  <a:schemeClr val="accent2"/>
                </a:solidFill>
              </a:rPr>
              <a:t>en </a:t>
            </a:r>
            <a:r>
              <a:rPr lang="nl-NL" b="1" dirty="0">
                <a:solidFill>
                  <a:schemeClr val="accent2"/>
                </a:solidFill>
              </a:rPr>
              <a:t>competenties</a:t>
            </a:r>
            <a:r>
              <a:rPr lang="nl-NL" dirty="0">
                <a:solidFill>
                  <a:schemeClr val="accent2"/>
                </a:solidFill>
              </a:rPr>
              <a:t> om agressief en grensoverschrijdend gedrag te voorkomen en er gepast op te reageren.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CC340B-3457-2DCF-8F00-23E5370F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7890" y="3861773"/>
            <a:ext cx="2534071" cy="1856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CDAF89-DBB2-141E-244D-71529EEA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741090" cy="539731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Integraal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nl-NL" dirty="0">
                <a:solidFill>
                  <a:schemeClr val="accent2"/>
                </a:solidFill>
              </a:rPr>
              <a:t>OPVANG, NAZORG &amp; HERSTEL: schade beperken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INTERVENTIE/REACTIE: risico’s beperken en escalatie</a:t>
            </a: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			en schade voorkomen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PREVENTIE: risico’s voorkomen en opheffen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   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KWALITEITSVOL LEEF- EN WERKKLIMAAT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2FC92836-FE21-C9FD-72D4-92D8B56976A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2690"/>
            <a:ext cx="4780428" cy="43513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0E2EF9F-643B-313E-D698-102DF97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75" y="5674221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314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76824EE6-9613-409B-8998-69106683B38D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Infosessie PC 331 - 6 februari 2024.pptx</Template>
  <TotalTime>736</TotalTime>
  <Words>1492</Words>
  <Application>Microsoft Office PowerPoint</Application>
  <PresentationFormat>Breedbeeld</PresentationFormat>
  <Paragraphs>389</Paragraphs>
  <Slides>44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44</vt:i4>
      </vt:variant>
    </vt:vector>
  </HeadingPairs>
  <TitlesOfParts>
    <vt:vector size="57" baseType="lpstr">
      <vt:lpstr>Arial</vt:lpstr>
      <vt:lpstr>Arial Rounded MT Bold</vt:lpstr>
      <vt:lpstr>Bahnschrift</vt:lpstr>
      <vt:lpstr>Calibri</vt:lpstr>
      <vt:lpstr>ChollaSans</vt:lpstr>
      <vt:lpstr>Courier New</vt:lpstr>
      <vt:lpstr>Gilroy ExtraBold</vt:lpstr>
      <vt:lpstr>Lato Light</vt:lpstr>
      <vt:lpstr>Simple-Line-Icons</vt:lpstr>
      <vt:lpstr>Wingdings</vt:lpstr>
      <vt:lpstr>Wingdings 3</vt:lpstr>
      <vt:lpstr>1_Titeldia's</vt:lpstr>
      <vt:lpstr>2_Basismodel</vt:lpstr>
      <vt:lpstr>Met welke acties ondersteunt het SF319.01 de sector?</vt:lpstr>
      <vt:lpstr>Afspraken</vt:lpstr>
      <vt:lpstr>Team sociaal fonds 319.01</vt:lpstr>
      <vt:lpstr>Team sociaal fonds 319.01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Vormingsaanbod</vt:lpstr>
      <vt:lpstr>Vormingsaanbod</vt:lpstr>
      <vt:lpstr>In Company - aanbod</vt:lpstr>
      <vt:lpstr>In Company - aanbod</vt:lpstr>
      <vt:lpstr>Vormingssubsidie voor jongeren</vt:lpstr>
      <vt:lpstr>Taalondersteuning</vt:lpstr>
      <vt:lpstr>Taalondersteuning</vt:lpstr>
      <vt:lpstr>Basistraject kansarmoede</vt:lpstr>
      <vt:lpstr>Hoe subsidies aanvragen?</vt:lpstr>
      <vt:lpstr>Begeleidingspremies</vt:lpstr>
      <vt:lpstr>Begeleidingspremies</vt:lpstr>
      <vt:lpstr>Succes met je studies</vt:lpstr>
      <vt:lpstr>Succes met je studies</vt:lpstr>
      <vt:lpstr>Ziedet?</vt:lpstr>
      <vt:lpstr>Leerlabo</vt:lpstr>
      <vt:lpstr>Via Vorming Hogerop</vt:lpstr>
      <vt:lpstr>Via Vorming Hogerop</vt:lpstr>
      <vt:lpstr>Instroom en doorstroomprojecten</vt:lpstr>
      <vt:lpstr>Instroom en doorstroomprojecten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Trefpunt odi</vt:lpstr>
      <vt:lpstr>Werkbaarheidsacties</vt:lpstr>
      <vt:lpstr>Attest van ervaring poetshulp</vt:lpstr>
      <vt:lpstr>5 verpleegkundige handelingen via E-learning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Leen De Wolf</dc:creator>
  <cp:lastModifiedBy>Leen De Wolf</cp:lastModifiedBy>
  <cp:revision>39</cp:revision>
  <dcterms:created xsi:type="dcterms:W3CDTF">2024-01-17T07:12:47Z</dcterms:created>
  <dcterms:modified xsi:type="dcterms:W3CDTF">2024-11-27T09:40:04Z</dcterms:modified>
</cp:coreProperties>
</file>