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697" r:id="rId2"/>
  </p:sldMasterIdLst>
  <p:notesMasterIdLst>
    <p:notesMasterId r:id="rId47"/>
  </p:notesMasterIdLst>
  <p:sldIdLst>
    <p:sldId id="256" r:id="rId3"/>
    <p:sldId id="259" r:id="rId4"/>
    <p:sldId id="327" r:id="rId5"/>
    <p:sldId id="309" r:id="rId6"/>
    <p:sldId id="310" r:id="rId7"/>
    <p:sldId id="330" r:id="rId8"/>
    <p:sldId id="331" r:id="rId9"/>
    <p:sldId id="292" r:id="rId10"/>
    <p:sldId id="293" r:id="rId11"/>
    <p:sldId id="294" r:id="rId12"/>
    <p:sldId id="319" r:id="rId13"/>
    <p:sldId id="306" r:id="rId14"/>
    <p:sldId id="307" r:id="rId15"/>
    <p:sldId id="296" r:id="rId16"/>
    <p:sldId id="312" r:id="rId17"/>
    <p:sldId id="323" r:id="rId18"/>
    <p:sldId id="316" r:id="rId19"/>
    <p:sldId id="268" r:id="rId20"/>
    <p:sldId id="269" r:id="rId21"/>
    <p:sldId id="272" r:id="rId22"/>
    <p:sldId id="274" r:id="rId23"/>
    <p:sldId id="263" r:id="rId24"/>
    <p:sldId id="332" r:id="rId25"/>
    <p:sldId id="261" r:id="rId26"/>
    <p:sldId id="276" r:id="rId27"/>
    <p:sldId id="275" r:id="rId28"/>
    <p:sldId id="281" r:id="rId29"/>
    <p:sldId id="282" r:id="rId30"/>
    <p:sldId id="298" r:id="rId31"/>
    <p:sldId id="308" r:id="rId32"/>
    <p:sldId id="335" r:id="rId33"/>
    <p:sldId id="336" r:id="rId34"/>
    <p:sldId id="320" r:id="rId35"/>
    <p:sldId id="321" r:id="rId36"/>
    <p:sldId id="322" r:id="rId37"/>
    <p:sldId id="333" r:id="rId38"/>
    <p:sldId id="324" r:id="rId39"/>
    <p:sldId id="325" r:id="rId40"/>
    <p:sldId id="326" r:id="rId41"/>
    <p:sldId id="334" r:id="rId42"/>
    <p:sldId id="337" r:id="rId43"/>
    <p:sldId id="302" r:id="rId44"/>
    <p:sldId id="297" r:id="rId45"/>
    <p:sldId id="287" r:id="rId4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7E93"/>
    <a:srgbClr val="19A79E"/>
    <a:srgbClr val="E9428C"/>
    <a:srgbClr val="EDEAE1"/>
    <a:srgbClr val="84AAB2"/>
    <a:srgbClr val="63C3D1"/>
    <a:srgbClr val="3A2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6D01C7-8FFE-4A33-A439-F79F63C9E657}" v="3" dt="2024-01-29T16:40:22.7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41" autoAdjust="0"/>
  </p:normalViewPr>
  <p:slideViewPr>
    <p:cSldViewPr snapToGrid="0">
      <p:cViewPr varScale="1">
        <p:scale>
          <a:sx n="95" d="100"/>
          <a:sy n="95" d="100"/>
        </p:scale>
        <p:origin x="396" y="114"/>
      </p:cViewPr>
      <p:guideLst/>
    </p:cSldViewPr>
  </p:slideViewPr>
  <p:outlineViewPr>
    <p:cViewPr>
      <p:scale>
        <a:sx n="33" d="100"/>
        <a:sy n="33" d="100"/>
      </p:scale>
      <p:origin x="0" y="-2042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ther Ongenaed" userId="2746679b-5747-40d5-8ec1-b539bc9bb477" providerId="ADAL" clId="{E96D01C7-8FFE-4A33-A439-F79F63C9E657}"/>
    <pc:docChg chg="custSel modSld">
      <pc:chgData name="Esther Ongenaed" userId="2746679b-5747-40d5-8ec1-b539bc9bb477" providerId="ADAL" clId="{E96D01C7-8FFE-4A33-A439-F79F63C9E657}" dt="2024-01-29T16:40:55.479" v="52" actId="1076"/>
      <pc:docMkLst>
        <pc:docMk/>
      </pc:docMkLst>
      <pc:sldChg chg="modSp mod">
        <pc:chgData name="Esther Ongenaed" userId="2746679b-5747-40d5-8ec1-b539bc9bb477" providerId="ADAL" clId="{E96D01C7-8FFE-4A33-A439-F79F63C9E657}" dt="2024-01-29T16:40:55.479" v="52" actId="1076"/>
        <pc:sldMkLst>
          <pc:docMk/>
          <pc:sldMk cId="3059542793" sldId="256"/>
        </pc:sldMkLst>
        <pc:picChg chg="mod">
          <ac:chgData name="Esther Ongenaed" userId="2746679b-5747-40d5-8ec1-b539bc9bb477" providerId="ADAL" clId="{E96D01C7-8FFE-4A33-A439-F79F63C9E657}" dt="2024-01-29T16:40:55.479" v="52" actId="1076"/>
          <ac:picMkLst>
            <pc:docMk/>
            <pc:sldMk cId="3059542793" sldId="256"/>
            <ac:picMk id="7" creationId="{23A05216-B19B-624D-043D-94D8DDD10B5A}"/>
          </ac:picMkLst>
        </pc:picChg>
      </pc:sldChg>
      <pc:sldChg chg="modSp mod">
        <pc:chgData name="Esther Ongenaed" userId="2746679b-5747-40d5-8ec1-b539bc9bb477" providerId="ADAL" clId="{E96D01C7-8FFE-4A33-A439-F79F63C9E657}" dt="2024-01-29T16:37:21.574" v="41" actId="113"/>
        <pc:sldMkLst>
          <pc:docMk/>
          <pc:sldMk cId="437452097" sldId="269"/>
        </pc:sldMkLst>
        <pc:spChg chg="mod">
          <ac:chgData name="Esther Ongenaed" userId="2746679b-5747-40d5-8ec1-b539bc9bb477" providerId="ADAL" clId="{E96D01C7-8FFE-4A33-A439-F79F63C9E657}" dt="2024-01-29T16:37:21.574" v="41" actId="113"/>
          <ac:spMkLst>
            <pc:docMk/>
            <pc:sldMk cId="437452097" sldId="269"/>
            <ac:spMk id="3" creationId="{43C79C6F-7D96-DAB4-A1B4-5D6CCEFE459E}"/>
          </ac:spMkLst>
        </pc:spChg>
      </pc:sldChg>
      <pc:sldChg chg="modSp mod">
        <pc:chgData name="Esther Ongenaed" userId="2746679b-5747-40d5-8ec1-b539bc9bb477" providerId="ADAL" clId="{E96D01C7-8FFE-4A33-A439-F79F63C9E657}" dt="2024-01-29T16:37:35.096" v="43" actId="207"/>
        <pc:sldMkLst>
          <pc:docMk/>
          <pc:sldMk cId="956621869" sldId="270"/>
        </pc:sldMkLst>
        <pc:spChg chg="mod">
          <ac:chgData name="Esther Ongenaed" userId="2746679b-5747-40d5-8ec1-b539bc9bb477" providerId="ADAL" clId="{E96D01C7-8FFE-4A33-A439-F79F63C9E657}" dt="2024-01-29T16:37:35.096" v="43" actId="207"/>
          <ac:spMkLst>
            <pc:docMk/>
            <pc:sldMk cId="956621869" sldId="270"/>
            <ac:spMk id="3" creationId="{91D50360-0083-54A5-A945-15E369E17397}"/>
          </ac:spMkLst>
        </pc:spChg>
      </pc:sldChg>
      <pc:sldChg chg="modSp mod">
        <pc:chgData name="Esther Ongenaed" userId="2746679b-5747-40d5-8ec1-b539bc9bb477" providerId="ADAL" clId="{E96D01C7-8FFE-4A33-A439-F79F63C9E657}" dt="2024-01-29T16:39:51.762" v="45" actId="207"/>
        <pc:sldMkLst>
          <pc:docMk/>
          <pc:sldMk cId="3370978768" sldId="275"/>
        </pc:sldMkLst>
        <pc:spChg chg="mod">
          <ac:chgData name="Esther Ongenaed" userId="2746679b-5747-40d5-8ec1-b539bc9bb477" providerId="ADAL" clId="{E96D01C7-8FFE-4A33-A439-F79F63C9E657}" dt="2024-01-29T16:39:51.762" v="45" actId="207"/>
          <ac:spMkLst>
            <pc:docMk/>
            <pc:sldMk cId="3370978768" sldId="275"/>
            <ac:spMk id="3" creationId="{E046C32C-E9DB-B9BE-B20E-F12A4F61DCC7}"/>
          </ac:spMkLst>
        </pc:spChg>
      </pc:sldChg>
      <pc:sldChg chg="modSp mod">
        <pc:chgData name="Esther Ongenaed" userId="2746679b-5747-40d5-8ec1-b539bc9bb477" providerId="ADAL" clId="{E96D01C7-8FFE-4A33-A439-F79F63C9E657}" dt="2024-01-29T16:39:43.410" v="44" actId="108"/>
        <pc:sldMkLst>
          <pc:docMk/>
          <pc:sldMk cId="3567194667" sldId="276"/>
        </pc:sldMkLst>
        <pc:spChg chg="mod">
          <ac:chgData name="Esther Ongenaed" userId="2746679b-5747-40d5-8ec1-b539bc9bb477" providerId="ADAL" clId="{E96D01C7-8FFE-4A33-A439-F79F63C9E657}" dt="2024-01-29T16:39:43.410" v="44" actId="108"/>
          <ac:spMkLst>
            <pc:docMk/>
            <pc:sldMk cId="3567194667" sldId="276"/>
            <ac:spMk id="3" creationId="{E046C32C-E9DB-B9BE-B20E-F12A4F61DCC7}"/>
          </ac:spMkLst>
        </pc:spChg>
      </pc:sldChg>
      <pc:sldChg chg="addSp delSp modSp mod">
        <pc:chgData name="Esther Ongenaed" userId="2746679b-5747-40d5-8ec1-b539bc9bb477" providerId="ADAL" clId="{E96D01C7-8FFE-4A33-A439-F79F63C9E657}" dt="2024-01-29T16:40:22.740" v="51"/>
        <pc:sldMkLst>
          <pc:docMk/>
          <pc:sldMk cId="2508450528" sldId="285"/>
        </pc:sldMkLst>
        <pc:picChg chg="add mod">
          <ac:chgData name="Esther Ongenaed" userId="2746679b-5747-40d5-8ec1-b539bc9bb477" providerId="ADAL" clId="{E96D01C7-8FFE-4A33-A439-F79F63C9E657}" dt="2024-01-29T16:40:22.740" v="51"/>
          <ac:picMkLst>
            <pc:docMk/>
            <pc:sldMk cId="2508450528" sldId="285"/>
            <ac:picMk id="6" creationId="{5B5C9390-8A00-2F28-B6E5-D79FEBDB0E58}"/>
          </ac:picMkLst>
        </pc:picChg>
        <pc:picChg chg="del">
          <ac:chgData name="Esther Ongenaed" userId="2746679b-5747-40d5-8ec1-b539bc9bb477" providerId="ADAL" clId="{E96D01C7-8FFE-4A33-A439-F79F63C9E657}" dt="2024-01-29T16:40:22.531" v="50" actId="478"/>
          <ac:picMkLst>
            <pc:docMk/>
            <pc:sldMk cId="2508450528" sldId="285"/>
            <ac:picMk id="19" creationId="{BD342350-9BD2-9EFB-9E39-A0C960BCD010}"/>
          </ac:picMkLst>
        </pc:picChg>
      </pc:sldChg>
      <pc:sldChg chg="modSp mod">
        <pc:chgData name="Esther Ongenaed" userId="2746679b-5747-40d5-8ec1-b539bc9bb477" providerId="ADAL" clId="{E96D01C7-8FFE-4A33-A439-F79F63C9E657}" dt="2024-01-29T16:40:16.110" v="49" actId="207"/>
        <pc:sldMkLst>
          <pc:docMk/>
          <pc:sldMk cId="2739350153" sldId="301"/>
        </pc:sldMkLst>
        <pc:spChg chg="mod">
          <ac:chgData name="Esther Ongenaed" userId="2746679b-5747-40d5-8ec1-b539bc9bb477" providerId="ADAL" clId="{E96D01C7-8FFE-4A33-A439-F79F63C9E657}" dt="2024-01-29T16:40:16.110" v="49" actId="207"/>
          <ac:spMkLst>
            <pc:docMk/>
            <pc:sldMk cId="2739350153" sldId="301"/>
            <ac:spMk id="3" creationId="{7BC17AB0-4A9B-4196-53F7-22DDC27A98EE}"/>
          </ac:spMkLst>
        </pc:spChg>
      </pc:sldChg>
      <pc:sldChg chg="addSp delSp modSp mod">
        <pc:chgData name="Esther Ongenaed" userId="2746679b-5747-40d5-8ec1-b539bc9bb477" providerId="ADAL" clId="{E96D01C7-8FFE-4A33-A439-F79F63C9E657}" dt="2024-01-29T16:40:09.163" v="48"/>
        <pc:sldMkLst>
          <pc:docMk/>
          <pc:sldMk cId="1225582917" sldId="304"/>
        </pc:sldMkLst>
        <pc:spChg chg="mod">
          <ac:chgData name="Esther Ongenaed" userId="2746679b-5747-40d5-8ec1-b539bc9bb477" providerId="ADAL" clId="{E96D01C7-8FFE-4A33-A439-F79F63C9E657}" dt="2024-01-29T16:40:02.827" v="46" actId="207"/>
          <ac:spMkLst>
            <pc:docMk/>
            <pc:sldMk cId="1225582917" sldId="304"/>
            <ac:spMk id="3" creationId="{7BC17AB0-4A9B-4196-53F7-22DDC27A98EE}"/>
          </ac:spMkLst>
        </pc:spChg>
        <pc:picChg chg="del">
          <ac:chgData name="Esther Ongenaed" userId="2746679b-5747-40d5-8ec1-b539bc9bb477" providerId="ADAL" clId="{E96D01C7-8FFE-4A33-A439-F79F63C9E657}" dt="2024-01-29T16:40:08.937" v="47" actId="478"/>
          <ac:picMkLst>
            <pc:docMk/>
            <pc:sldMk cId="1225582917" sldId="304"/>
            <ac:picMk id="4" creationId="{F0DE0DFD-8509-136A-EB3D-9EC7355B7CE0}"/>
          </ac:picMkLst>
        </pc:picChg>
        <pc:picChg chg="add mod">
          <ac:chgData name="Esther Ongenaed" userId="2746679b-5747-40d5-8ec1-b539bc9bb477" providerId="ADAL" clId="{E96D01C7-8FFE-4A33-A439-F79F63C9E657}" dt="2024-01-29T16:40:09.163" v="48"/>
          <ac:picMkLst>
            <pc:docMk/>
            <pc:sldMk cId="1225582917" sldId="304"/>
            <ac:picMk id="5" creationId="{7ABC1892-4D7A-612A-DCA1-54EBBBAAA803}"/>
          </ac:picMkLst>
        </pc:picChg>
      </pc:sldChg>
      <pc:sldChg chg="modSp mod">
        <pc:chgData name="Esther Ongenaed" userId="2746679b-5747-40d5-8ec1-b539bc9bb477" providerId="ADAL" clId="{E96D01C7-8FFE-4A33-A439-F79F63C9E657}" dt="2024-01-29T16:34:26.218" v="0" actId="255"/>
        <pc:sldMkLst>
          <pc:docMk/>
          <pc:sldMk cId="2985371071" sldId="312"/>
        </pc:sldMkLst>
        <pc:spChg chg="mod">
          <ac:chgData name="Esther Ongenaed" userId="2746679b-5747-40d5-8ec1-b539bc9bb477" providerId="ADAL" clId="{E96D01C7-8FFE-4A33-A439-F79F63C9E657}" dt="2024-01-29T16:34:26.218" v="0" actId="255"/>
          <ac:spMkLst>
            <pc:docMk/>
            <pc:sldMk cId="2985371071" sldId="312"/>
            <ac:spMk id="3" creationId="{69CEEB67-530C-EDF3-61EB-1B856E99A791}"/>
          </ac:spMkLst>
        </pc:spChg>
      </pc:sldChg>
      <pc:sldChg chg="modSp mod">
        <pc:chgData name="Esther Ongenaed" userId="2746679b-5747-40d5-8ec1-b539bc9bb477" providerId="ADAL" clId="{E96D01C7-8FFE-4A33-A439-F79F63C9E657}" dt="2024-01-29T16:36:44.294" v="39" actId="255"/>
        <pc:sldMkLst>
          <pc:docMk/>
          <pc:sldMk cId="2741412751" sldId="316"/>
        </pc:sldMkLst>
        <pc:spChg chg="mod">
          <ac:chgData name="Esther Ongenaed" userId="2746679b-5747-40d5-8ec1-b539bc9bb477" providerId="ADAL" clId="{E96D01C7-8FFE-4A33-A439-F79F63C9E657}" dt="2024-01-29T16:36:44.294" v="39" actId="255"/>
          <ac:spMkLst>
            <pc:docMk/>
            <pc:sldMk cId="2741412751" sldId="316"/>
            <ac:spMk id="3" creationId="{69CEEB67-530C-EDF3-61EB-1B856E99A791}"/>
          </ac:spMkLst>
        </pc:spChg>
      </pc:sldChg>
      <pc:sldChg chg="modSp mod">
        <pc:chgData name="Esther Ongenaed" userId="2746679b-5747-40d5-8ec1-b539bc9bb477" providerId="ADAL" clId="{E96D01C7-8FFE-4A33-A439-F79F63C9E657}" dt="2024-01-29T16:36:24.775" v="38" actId="20577"/>
        <pc:sldMkLst>
          <pc:docMk/>
          <pc:sldMk cId="2859669938" sldId="322"/>
        </pc:sldMkLst>
        <pc:spChg chg="mod">
          <ac:chgData name="Esther Ongenaed" userId="2746679b-5747-40d5-8ec1-b539bc9bb477" providerId="ADAL" clId="{E96D01C7-8FFE-4A33-A439-F79F63C9E657}" dt="2024-01-29T16:36:24.775" v="38" actId="20577"/>
          <ac:spMkLst>
            <pc:docMk/>
            <pc:sldMk cId="2859669938" sldId="322"/>
            <ac:spMk id="3" creationId="{69CEEB67-530C-EDF3-61EB-1B856E99A791}"/>
          </ac:spMkLst>
        </pc:spChg>
        <pc:picChg chg="mod">
          <ac:chgData name="Esther Ongenaed" userId="2746679b-5747-40d5-8ec1-b539bc9bb477" providerId="ADAL" clId="{E96D01C7-8FFE-4A33-A439-F79F63C9E657}" dt="2024-01-29T16:36:23.327" v="37" actId="1076"/>
          <ac:picMkLst>
            <pc:docMk/>
            <pc:sldMk cId="2859669938" sldId="322"/>
            <ac:picMk id="5" creationId="{EF6B2224-688C-E2C7-851C-0DFF42C7EC1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A2179"/>
            </a:solidFill>
            <a:ln>
              <a:noFill/>
            </a:ln>
          </c:spPr>
          <c:dPt>
            <c:idx val="0"/>
            <c:bubble3D val="0"/>
            <c:spPr>
              <a:solidFill>
                <a:srgbClr val="3A21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CE-9742-B4FD-1CF739B202BE}"/>
              </c:ext>
            </c:extLst>
          </c:dPt>
          <c:dPt>
            <c:idx val="1"/>
            <c:bubble3D val="0"/>
            <c:spPr>
              <a:solidFill>
                <a:srgbClr val="3A21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0CE-9742-B4FD-1CF739B202B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CE-9742-B4FD-1CF739B20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E7E93"/>
            </a:solidFill>
            <a:ln>
              <a:noFill/>
            </a:ln>
          </c:spPr>
          <c:dPt>
            <c:idx val="0"/>
            <c:bubble3D val="0"/>
            <c:spPr>
              <a:solidFill>
                <a:srgbClr val="3E7E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92-FA4B-AA72-ADF5668FE161}"/>
              </c:ext>
            </c:extLst>
          </c:dPt>
          <c:dPt>
            <c:idx val="1"/>
            <c:bubble3D val="0"/>
            <c:spPr>
              <a:solidFill>
                <a:srgbClr val="3E7E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92-FA4B-AA72-ADF5668FE161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92-FA4B-AA72-ADF5668FE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3C3D1"/>
            </a:solidFill>
            <a:ln>
              <a:noFill/>
            </a:ln>
          </c:spPr>
          <c:dPt>
            <c:idx val="0"/>
            <c:bubble3D val="0"/>
            <c:spPr>
              <a:solidFill>
                <a:srgbClr val="63C3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65-9149-81BF-D9A438BC5E93}"/>
              </c:ext>
            </c:extLst>
          </c:dPt>
          <c:dPt>
            <c:idx val="1"/>
            <c:bubble3D val="0"/>
            <c:spPr>
              <a:solidFill>
                <a:srgbClr val="63C3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65-9149-81BF-D9A438BC5E93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65-9149-81BF-D9A438BC5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9A79E"/>
            </a:solidFill>
            <a:ln>
              <a:noFill/>
            </a:ln>
          </c:spPr>
          <c:dPt>
            <c:idx val="0"/>
            <c:bubble3D val="0"/>
            <c:spPr>
              <a:solidFill>
                <a:srgbClr val="19A7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51-FE43-95DC-7F5BE9FBEABC}"/>
              </c:ext>
            </c:extLst>
          </c:dPt>
          <c:dPt>
            <c:idx val="1"/>
            <c:bubble3D val="0"/>
            <c:spPr>
              <a:solidFill>
                <a:srgbClr val="19A7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51-FE43-95DC-7F5BE9FBEAB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51-FE43-95DC-7F5BE9FBE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-YQLypz3y0uvv0i2irJDCH6y3BLKQC1KkO_-DSNU9kpUN1dLVzRaUTVIVjA1SzUxMTg4VzZQOVQ1RC4u" TargetMode="External"/><Relationship Id="rId1" Type="http://schemas.openxmlformats.org/officeDocument/2006/relationships/hyperlink" Target="https://forms.office.com/Pages/ResponsePage.aspx?id=-YQLypz3y0uvv0i2irJDCH6y3BLKQC1KkO_-DSNU9kpUOUo2RDRHVVQwNVBEUjdIMEZaUFIxUVFWVy4u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-YQLypz3y0uvv0i2irJDCH6y3BLKQC1KkO_-DSNU9kpUN1dLVzRaUTVIVjA1SzUxMTg4VzZQOVQ1RC4u" TargetMode="External"/><Relationship Id="rId1" Type="http://schemas.openxmlformats.org/officeDocument/2006/relationships/hyperlink" Target="https://forms.office.com/Pages/ResponsePage.aspx?id=-YQLypz3y0uvv0i2irJDCH6y3BLKQC1KkO_-DSNU9kpUOUo2RDRHVVQwNVBEUjdIMEZaUFIxUVFWVy4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88820E-41AD-462F-B44D-9C74AD5CFF15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1E21915-11AC-49BD-90C4-D322DD650DAA}">
      <dgm:prSet phldrT="[Tekst]"/>
      <dgm:spPr/>
      <dgm:t>
        <a:bodyPr/>
        <a:lstStyle/>
        <a:p>
          <a:r>
            <a:rPr lang="nl-NL" b="1" u="sng" dirty="0"/>
            <a:t>Aanmelding</a:t>
          </a:r>
        </a:p>
      </dgm:t>
    </dgm:pt>
    <dgm:pt modelId="{E48EB439-C1A6-452F-84C4-516E262E72D5}" type="parTrans" cxnId="{8B38589F-95A3-4D4F-BF37-B447741B18FD}">
      <dgm:prSet/>
      <dgm:spPr/>
      <dgm:t>
        <a:bodyPr/>
        <a:lstStyle/>
        <a:p>
          <a:endParaRPr lang="nl-NL"/>
        </a:p>
      </dgm:t>
    </dgm:pt>
    <dgm:pt modelId="{BEB7292A-BB3A-4444-A1DC-100FC7B64092}" type="sibTrans" cxnId="{8B38589F-95A3-4D4F-BF37-B447741B18FD}">
      <dgm:prSet/>
      <dgm:spPr/>
      <dgm:t>
        <a:bodyPr/>
        <a:lstStyle/>
        <a:p>
          <a:endParaRPr lang="nl-NL"/>
        </a:p>
      </dgm:t>
    </dgm:pt>
    <dgm:pt modelId="{2482FD83-048F-43B7-9FD3-CD50196EAD64}">
      <dgm:prSet phldrT="[Tekst]"/>
      <dgm:spPr>
        <a:noFill/>
      </dgm:spPr>
      <dgm:t>
        <a:bodyPr/>
        <a:lstStyle/>
        <a:p>
          <a:r>
            <a:rPr lang="nl-NL" dirty="0">
              <a:solidFill>
                <a:schemeClr val="bg1"/>
              </a:solidFill>
            </a:rPr>
            <a:t>De begeleiding dient </a:t>
          </a:r>
          <a:r>
            <a:rPr lang="nl-NL" dirty="0">
              <a:solidFill>
                <a:schemeClr val="bg1"/>
              </a:solidFill>
              <a:hlinkClick xmlns:r="http://schemas.openxmlformats.org/officeDocument/2006/relationships" r:id="rId1"/>
            </a:rPr>
            <a:t>aangemeld</a:t>
          </a:r>
          <a:r>
            <a:rPr lang="nl-NL" dirty="0">
              <a:solidFill>
                <a:schemeClr val="bg1"/>
              </a:solidFill>
            </a:rPr>
            <a:t> te worden en je ontvangt een bevestiging. </a:t>
          </a:r>
        </a:p>
      </dgm:t>
    </dgm:pt>
    <dgm:pt modelId="{926E2784-3D74-430E-B780-56A9E5869262}" type="parTrans" cxnId="{D701E3F6-3DF6-4FE6-BAFA-C3BA907AB9EF}">
      <dgm:prSet/>
      <dgm:spPr/>
      <dgm:t>
        <a:bodyPr/>
        <a:lstStyle/>
        <a:p>
          <a:endParaRPr lang="nl-NL"/>
        </a:p>
      </dgm:t>
    </dgm:pt>
    <dgm:pt modelId="{665C0084-B5CB-4649-BAAF-49A546584CDB}" type="sibTrans" cxnId="{D701E3F6-3DF6-4FE6-BAFA-C3BA907AB9EF}">
      <dgm:prSet/>
      <dgm:spPr/>
      <dgm:t>
        <a:bodyPr/>
        <a:lstStyle/>
        <a:p>
          <a:endParaRPr lang="nl-NL"/>
        </a:p>
      </dgm:t>
    </dgm:pt>
    <dgm:pt modelId="{0A425B95-F42D-46A7-ADF5-3C73876DE052}">
      <dgm:prSet phldrT="[Tekst]"/>
      <dgm:spPr/>
      <dgm:t>
        <a:bodyPr/>
        <a:lstStyle/>
        <a:p>
          <a:r>
            <a:rPr lang="nl-NL" b="1" u="sng" dirty="0"/>
            <a:t>Begeleiding van kandidaat</a:t>
          </a:r>
        </a:p>
      </dgm:t>
    </dgm:pt>
    <dgm:pt modelId="{BC87D978-FC0E-49FA-B02D-38695D85182C}" type="parTrans" cxnId="{2A543D2A-2A41-448E-98C2-21831BE1037A}">
      <dgm:prSet/>
      <dgm:spPr/>
      <dgm:t>
        <a:bodyPr/>
        <a:lstStyle/>
        <a:p>
          <a:endParaRPr lang="nl-NL"/>
        </a:p>
      </dgm:t>
    </dgm:pt>
    <dgm:pt modelId="{A9344306-431A-4E86-A484-5772664FB6F9}" type="sibTrans" cxnId="{2A543D2A-2A41-448E-98C2-21831BE1037A}">
      <dgm:prSet/>
      <dgm:spPr/>
      <dgm:t>
        <a:bodyPr/>
        <a:lstStyle/>
        <a:p>
          <a:endParaRPr lang="nl-NL"/>
        </a:p>
      </dgm:t>
    </dgm:pt>
    <dgm:pt modelId="{6BAF80C1-7CB4-4672-B9C2-F59CCA241277}">
      <dgm:prSet phldrT="[Tekst]"/>
      <dgm:spPr>
        <a:noFill/>
      </dgm:spPr>
      <dgm:t>
        <a:bodyPr/>
        <a:lstStyle/>
        <a:p>
          <a:r>
            <a:rPr lang="nl-NL" dirty="0">
              <a:solidFill>
                <a:schemeClr val="bg1"/>
              </a:solidFill>
            </a:rPr>
            <a:t>De kandidaat wordt begeleid.</a:t>
          </a:r>
        </a:p>
        <a:p>
          <a:r>
            <a:rPr lang="nl-NL" dirty="0">
              <a:solidFill>
                <a:schemeClr val="bg1"/>
              </a:solidFill>
            </a:rPr>
            <a:t>Organisatie houdt actieregister bij.</a:t>
          </a:r>
        </a:p>
      </dgm:t>
    </dgm:pt>
    <dgm:pt modelId="{08A25B83-F4E8-4D56-9F76-ED6570CFA1A9}" type="parTrans" cxnId="{7FE90810-2807-43FD-9C55-5004F3A3F457}">
      <dgm:prSet/>
      <dgm:spPr/>
      <dgm:t>
        <a:bodyPr/>
        <a:lstStyle/>
        <a:p>
          <a:endParaRPr lang="nl-NL"/>
        </a:p>
      </dgm:t>
    </dgm:pt>
    <dgm:pt modelId="{91FE5D4D-B74A-4F44-A7FC-A37F8D076BE2}" type="sibTrans" cxnId="{7FE90810-2807-43FD-9C55-5004F3A3F457}">
      <dgm:prSet/>
      <dgm:spPr/>
      <dgm:t>
        <a:bodyPr/>
        <a:lstStyle/>
        <a:p>
          <a:endParaRPr lang="nl-NL"/>
        </a:p>
      </dgm:t>
    </dgm:pt>
    <dgm:pt modelId="{0982103E-6956-4F4A-9CB1-B475C591172E}">
      <dgm:prSet phldrT="[Tekst]"/>
      <dgm:spPr/>
      <dgm:t>
        <a:bodyPr/>
        <a:lstStyle/>
        <a:p>
          <a:r>
            <a:rPr lang="nl-NL" b="1" u="sng" dirty="0"/>
            <a:t>Premieaanvraag</a:t>
          </a:r>
        </a:p>
      </dgm:t>
    </dgm:pt>
    <dgm:pt modelId="{BE2D9B43-3C53-4762-919D-B28C0F37286F}" type="parTrans" cxnId="{87EA4B14-7439-4572-81A2-54FD61D5BF79}">
      <dgm:prSet/>
      <dgm:spPr/>
      <dgm:t>
        <a:bodyPr/>
        <a:lstStyle/>
        <a:p>
          <a:endParaRPr lang="nl-NL"/>
        </a:p>
      </dgm:t>
    </dgm:pt>
    <dgm:pt modelId="{7542FF1B-E7D3-410F-89ED-0DE2375F96C6}" type="sibTrans" cxnId="{87EA4B14-7439-4572-81A2-54FD61D5BF79}">
      <dgm:prSet/>
      <dgm:spPr/>
      <dgm:t>
        <a:bodyPr/>
        <a:lstStyle/>
        <a:p>
          <a:endParaRPr lang="nl-NL"/>
        </a:p>
      </dgm:t>
    </dgm:pt>
    <dgm:pt modelId="{DF4D6617-2B44-4CE0-89EF-2F0A3008A8F5}">
      <dgm:prSet phldrT="[Tekst]"/>
      <dgm:spPr>
        <a:noFill/>
      </dgm:spPr>
      <dgm:t>
        <a:bodyPr/>
        <a:lstStyle/>
        <a:p>
          <a:r>
            <a:rPr lang="nl-NL" dirty="0">
              <a:solidFill>
                <a:schemeClr val="bg1"/>
              </a:solidFill>
            </a:rPr>
            <a:t>Na afloop van de begeleiding kan de premie </a:t>
          </a:r>
          <a:r>
            <a:rPr lang="nl-NL" dirty="0">
              <a:solidFill>
                <a:schemeClr val="bg1"/>
              </a:solidFill>
              <a:hlinkClick xmlns:r="http://schemas.openxmlformats.org/officeDocument/2006/relationships" r:id="rId2"/>
            </a:rPr>
            <a:t>aangevraagd</a:t>
          </a:r>
          <a:r>
            <a:rPr lang="nl-NL" dirty="0">
              <a:solidFill>
                <a:schemeClr val="bg1"/>
              </a:solidFill>
            </a:rPr>
            <a:t> worden.  </a:t>
          </a:r>
        </a:p>
      </dgm:t>
    </dgm:pt>
    <dgm:pt modelId="{AEB69ABC-26BE-4C99-8390-381E734519D7}" type="parTrans" cxnId="{8489E224-3168-4F50-8657-CB8AD80FF5B6}">
      <dgm:prSet/>
      <dgm:spPr/>
      <dgm:t>
        <a:bodyPr/>
        <a:lstStyle/>
        <a:p>
          <a:endParaRPr lang="nl-NL"/>
        </a:p>
      </dgm:t>
    </dgm:pt>
    <dgm:pt modelId="{BA404026-6B1D-4321-9DF1-5888E558A9EC}" type="sibTrans" cxnId="{8489E224-3168-4F50-8657-CB8AD80FF5B6}">
      <dgm:prSet/>
      <dgm:spPr/>
      <dgm:t>
        <a:bodyPr/>
        <a:lstStyle/>
        <a:p>
          <a:endParaRPr lang="nl-NL"/>
        </a:p>
      </dgm:t>
    </dgm:pt>
    <dgm:pt modelId="{6285DCBD-5E33-473B-B137-CE257209F1DF}" type="pres">
      <dgm:prSet presAssocID="{0A88820E-41AD-462F-B44D-9C74AD5CFF15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3261F674-275B-478E-B4A1-9BECB7464C91}" type="pres">
      <dgm:prSet presAssocID="{41E21915-11AC-49BD-90C4-D322DD650DAA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FDA8428D-2270-4504-A8C3-A168D9717AC3}" type="pres">
      <dgm:prSet presAssocID="{41E21915-11AC-49BD-90C4-D322DD650DAA}" presName="childText1" presStyleLbl="solidAlignAcc1" presStyleIdx="0" presStyleCnt="3" custScaleY="55062" custLinFactNeighborY="-23316">
        <dgm:presLayoutVars>
          <dgm:chMax val="0"/>
          <dgm:chPref val="0"/>
          <dgm:bulletEnabled val="1"/>
        </dgm:presLayoutVars>
      </dgm:prSet>
      <dgm:spPr/>
    </dgm:pt>
    <dgm:pt modelId="{A62A0401-8DAC-4D87-BBB5-0B56091355D2}" type="pres">
      <dgm:prSet presAssocID="{0A425B95-F42D-46A7-ADF5-3C73876DE052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779F93D8-C7C9-4BB6-A45C-3EA49CB07306}" type="pres">
      <dgm:prSet presAssocID="{0A425B95-F42D-46A7-ADF5-3C73876DE052}" presName="childText2" presStyleLbl="solidAlignAcc1" presStyleIdx="1" presStyleCnt="3" custScaleY="55062" custLinFactNeighborY="-23309">
        <dgm:presLayoutVars>
          <dgm:chMax val="0"/>
          <dgm:chPref val="0"/>
          <dgm:bulletEnabled val="1"/>
        </dgm:presLayoutVars>
      </dgm:prSet>
      <dgm:spPr/>
    </dgm:pt>
    <dgm:pt modelId="{CA5E7BAD-29D2-49EB-A382-7AEC19D056C5}" type="pres">
      <dgm:prSet presAssocID="{0982103E-6956-4F4A-9CB1-B475C591172E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1C494F52-417A-4773-AFB2-B4F505404DF6}" type="pres">
      <dgm:prSet presAssocID="{0982103E-6956-4F4A-9CB1-B475C591172E}" presName="childText3" presStyleLbl="solidAlignAcc1" presStyleIdx="2" presStyleCnt="3" custScaleX="101062" custScaleY="55879" custLinFactNeighborX="663" custLinFactNeighborY="-22928">
        <dgm:presLayoutVars>
          <dgm:chMax val="0"/>
          <dgm:chPref val="0"/>
          <dgm:bulletEnabled val="1"/>
        </dgm:presLayoutVars>
      </dgm:prSet>
      <dgm:spPr/>
    </dgm:pt>
  </dgm:ptLst>
  <dgm:cxnLst>
    <dgm:cxn modelId="{7FE90810-2807-43FD-9C55-5004F3A3F457}" srcId="{0A425B95-F42D-46A7-ADF5-3C73876DE052}" destId="{6BAF80C1-7CB4-4672-B9C2-F59CCA241277}" srcOrd="0" destOrd="0" parTransId="{08A25B83-F4E8-4D56-9F76-ED6570CFA1A9}" sibTransId="{91FE5D4D-B74A-4F44-A7FC-A37F8D076BE2}"/>
    <dgm:cxn modelId="{87EA4B14-7439-4572-81A2-54FD61D5BF79}" srcId="{0A88820E-41AD-462F-B44D-9C74AD5CFF15}" destId="{0982103E-6956-4F4A-9CB1-B475C591172E}" srcOrd="2" destOrd="0" parTransId="{BE2D9B43-3C53-4762-919D-B28C0F37286F}" sibTransId="{7542FF1B-E7D3-410F-89ED-0DE2375F96C6}"/>
    <dgm:cxn modelId="{650DD61F-8800-409C-AE12-54A50F574657}" type="presOf" srcId="{41E21915-11AC-49BD-90C4-D322DD650DAA}" destId="{3261F674-275B-478E-B4A1-9BECB7464C91}" srcOrd="0" destOrd="0" presId="urn:microsoft.com/office/officeart/2009/3/layout/IncreasingArrowsProcess"/>
    <dgm:cxn modelId="{8489E224-3168-4F50-8657-CB8AD80FF5B6}" srcId="{0982103E-6956-4F4A-9CB1-B475C591172E}" destId="{DF4D6617-2B44-4CE0-89EF-2F0A3008A8F5}" srcOrd="0" destOrd="0" parTransId="{AEB69ABC-26BE-4C99-8390-381E734519D7}" sibTransId="{BA404026-6B1D-4321-9DF1-5888E558A9EC}"/>
    <dgm:cxn modelId="{2A543D2A-2A41-448E-98C2-21831BE1037A}" srcId="{0A88820E-41AD-462F-B44D-9C74AD5CFF15}" destId="{0A425B95-F42D-46A7-ADF5-3C73876DE052}" srcOrd="1" destOrd="0" parTransId="{BC87D978-FC0E-49FA-B02D-38695D85182C}" sibTransId="{A9344306-431A-4E86-A484-5772664FB6F9}"/>
    <dgm:cxn modelId="{C918DD65-C05B-4C2F-9088-4E23C1BA8B02}" type="presOf" srcId="{0A425B95-F42D-46A7-ADF5-3C73876DE052}" destId="{A62A0401-8DAC-4D87-BBB5-0B56091355D2}" srcOrd="0" destOrd="0" presId="urn:microsoft.com/office/officeart/2009/3/layout/IncreasingArrowsProcess"/>
    <dgm:cxn modelId="{FEE55049-B786-4DF9-881F-0BC620F03674}" type="presOf" srcId="{0A88820E-41AD-462F-B44D-9C74AD5CFF15}" destId="{6285DCBD-5E33-473B-B137-CE257209F1DF}" srcOrd="0" destOrd="0" presId="urn:microsoft.com/office/officeart/2009/3/layout/IncreasingArrowsProcess"/>
    <dgm:cxn modelId="{D72C619C-820E-432A-A3EA-10D20D1EF759}" type="presOf" srcId="{0982103E-6956-4F4A-9CB1-B475C591172E}" destId="{CA5E7BAD-29D2-49EB-A382-7AEC19D056C5}" srcOrd="0" destOrd="0" presId="urn:microsoft.com/office/officeart/2009/3/layout/IncreasingArrowsProcess"/>
    <dgm:cxn modelId="{8B38589F-95A3-4D4F-BF37-B447741B18FD}" srcId="{0A88820E-41AD-462F-B44D-9C74AD5CFF15}" destId="{41E21915-11AC-49BD-90C4-D322DD650DAA}" srcOrd="0" destOrd="0" parTransId="{E48EB439-C1A6-452F-84C4-516E262E72D5}" sibTransId="{BEB7292A-BB3A-4444-A1DC-100FC7B64092}"/>
    <dgm:cxn modelId="{53B851E0-E164-4885-B173-4236C34723D5}" type="presOf" srcId="{DF4D6617-2B44-4CE0-89EF-2F0A3008A8F5}" destId="{1C494F52-417A-4773-AFB2-B4F505404DF6}" srcOrd="0" destOrd="0" presId="urn:microsoft.com/office/officeart/2009/3/layout/IncreasingArrowsProcess"/>
    <dgm:cxn modelId="{26CACDF0-836C-4B62-87E1-D68EB9EEFB95}" type="presOf" srcId="{2482FD83-048F-43B7-9FD3-CD50196EAD64}" destId="{FDA8428D-2270-4504-A8C3-A168D9717AC3}" srcOrd="0" destOrd="0" presId="urn:microsoft.com/office/officeart/2009/3/layout/IncreasingArrowsProcess"/>
    <dgm:cxn modelId="{79311BF4-6A0C-4F3A-9D8F-9DB8F29F1914}" type="presOf" srcId="{6BAF80C1-7CB4-4672-B9C2-F59CCA241277}" destId="{779F93D8-C7C9-4BB6-A45C-3EA49CB07306}" srcOrd="0" destOrd="0" presId="urn:microsoft.com/office/officeart/2009/3/layout/IncreasingArrowsProcess"/>
    <dgm:cxn modelId="{D701E3F6-3DF6-4FE6-BAFA-C3BA907AB9EF}" srcId="{41E21915-11AC-49BD-90C4-D322DD650DAA}" destId="{2482FD83-048F-43B7-9FD3-CD50196EAD64}" srcOrd="0" destOrd="0" parTransId="{926E2784-3D74-430E-B780-56A9E5869262}" sibTransId="{665C0084-B5CB-4649-BAAF-49A546584CDB}"/>
    <dgm:cxn modelId="{4B74B7FA-DF39-41B1-B77F-720D70F9231C}" type="presParOf" srcId="{6285DCBD-5E33-473B-B137-CE257209F1DF}" destId="{3261F674-275B-478E-B4A1-9BECB7464C91}" srcOrd="0" destOrd="0" presId="urn:microsoft.com/office/officeart/2009/3/layout/IncreasingArrowsProcess"/>
    <dgm:cxn modelId="{8470D033-BCD3-4C1B-B46C-5B823912F0DE}" type="presParOf" srcId="{6285DCBD-5E33-473B-B137-CE257209F1DF}" destId="{FDA8428D-2270-4504-A8C3-A168D9717AC3}" srcOrd="1" destOrd="0" presId="urn:microsoft.com/office/officeart/2009/3/layout/IncreasingArrowsProcess"/>
    <dgm:cxn modelId="{1C1925CB-5EBC-4A93-B718-0F83ADDB9C35}" type="presParOf" srcId="{6285DCBD-5E33-473B-B137-CE257209F1DF}" destId="{A62A0401-8DAC-4D87-BBB5-0B56091355D2}" srcOrd="2" destOrd="0" presId="urn:microsoft.com/office/officeart/2009/3/layout/IncreasingArrowsProcess"/>
    <dgm:cxn modelId="{27298999-EBA5-4D30-A925-64A77507D504}" type="presParOf" srcId="{6285DCBD-5E33-473B-B137-CE257209F1DF}" destId="{779F93D8-C7C9-4BB6-A45C-3EA49CB07306}" srcOrd="3" destOrd="0" presId="urn:microsoft.com/office/officeart/2009/3/layout/IncreasingArrowsProcess"/>
    <dgm:cxn modelId="{60EB9C7B-BB84-498C-80C0-E859CF1F0275}" type="presParOf" srcId="{6285DCBD-5E33-473B-B137-CE257209F1DF}" destId="{CA5E7BAD-29D2-49EB-A382-7AEC19D056C5}" srcOrd="4" destOrd="0" presId="urn:microsoft.com/office/officeart/2009/3/layout/IncreasingArrowsProcess"/>
    <dgm:cxn modelId="{7D50DBD6-7CAD-415D-B6CF-1FFD218145B9}" type="presParOf" srcId="{6285DCBD-5E33-473B-B137-CE257209F1DF}" destId="{1C494F52-417A-4773-AFB2-B4F505404DF6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1F674-275B-478E-B4A1-9BECB7464C91}">
      <dsp:nvSpPr>
        <dsp:cNvPr id="0" name=""/>
        <dsp:cNvSpPr/>
      </dsp:nvSpPr>
      <dsp:spPr>
        <a:xfrm>
          <a:off x="0" y="729097"/>
          <a:ext cx="9321800" cy="135760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1552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u="sng" kern="1200" dirty="0"/>
            <a:t>Aanmelding</a:t>
          </a:r>
        </a:p>
      </dsp:txBody>
      <dsp:txXfrm>
        <a:off x="0" y="1068499"/>
        <a:ext cx="8982398" cy="678805"/>
      </dsp:txXfrm>
    </dsp:sp>
    <dsp:sp modelId="{FDA8428D-2270-4504-A8C3-A168D9717AC3}">
      <dsp:nvSpPr>
        <dsp:cNvPr id="0" name=""/>
        <dsp:cNvSpPr/>
      </dsp:nvSpPr>
      <dsp:spPr>
        <a:xfrm>
          <a:off x="0" y="1753859"/>
          <a:ext cx="2871114" cy="1440011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De begeleiding dient </a:t>
          </a:r>
          <a:r>
            <a:rPr lang="nl-NL" sz="2000" kern="1200" dirty="0">
              <a:solidFill>
                <a:schemeClr val="bg1"/>
              </a:solidFill>
              <a:hlinkClick xmlns:r="http://schemas.openxmlformats.org/officeDocument/2006/relationships" r:id="rId1"/>
            </a:rPr>
            <a:t>aangemeld</a:t>
          </a:r>
          <a:r>
            <a:rPr lang="nl-NL" sz="2000" kern="1200" dirty="0">
              <a:solidFill>
                <a:schemeClr val="bg1"/>
              </a:solidFill>
            </a:rPr>
            <a:t> te worden en je ontvangt een bevestiging. </a:t>
          </a:r>
        </a:p>
      </dsp:txBody>
      <dsp:txXfrm>
        <a:off x="0" y="1753859"/>
        <a:ext cx="2871114" cy="1440011"/>
      </dsp:txXfrm>
    </dsp:sp>
    <dsp:sp modelId="{A62A0401-8DAC-4D87-BBB5-0B56091355D2}">
      <dsp:nvSpPr>
        <dsp:cNvPr id="0" name=""/>
        <dsp:cNvSpPr/>
      </dsp:nvSpPr>
      <dsp:spPr>
        <a:xfrm>
          <a:off x="2871114" y="1181634"/>
          <a:ext cx="6450685" cy="135760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1552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u="sng" kern="1200" dirty="0"/>
            <a:t>Begeleiding van kandidaat</a:t>
          </a:r>
        </a:p>
      </dsp:txBody>
      <dsp:txXfrm>
        <a:off x="2871114" y="1521036"/>
        <a:ext cx="6111283" cy="678805"/>
      </dsp:txXfrm>
    </dsp:sp>
    <dsp:sp modelId="{779F93D8-C7C9-4BB6-A45C-3EA49CB07306}">
      <dsp:nvSpPr>
        <dsp:cNvPr id="0" name=""/>
        <dsp:cNvSpPr/>
      </dsp:nvSpPr>
      <dsp:spPr>
        <a:xfrm>
          <a:off x="2871114" y="2206578"/>
          <a:ext cx="2871114" cy="1440011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De kandidaat wordt begeleid.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Organisatie houdt actieregister bij.</a:t>
          </a:r>
        </a:p>
      </dsp:txBody>
      <dsp:txXfrm>
        <a:off x="2871114" y="2206578"/>
        <a:ext cx="2871114" cy="1440011"/>
      </dsp:txXfrm>
    </dsp:sp>
    <dsp:sp modelId="{CA5E7BAD-29D2-49EB-A382-7AEC19D056C5}">
      <dsp:nvSpPr>
        <dsp:cNvPr id="0" name=""/>
        <dsp:cNvSpPr/>
      </dsp:nvSpPr>
      <dsp:spPr>
        <a:xfrm>
          <a:off x="5742228" y="1634170"/>
          <a:ext cx="3579571" cy="135760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254000" bIns="21552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u="sng" kern="1200" dirty="0"/>
            <a:t>Premieaanvraag</a:t>
          </a:r>
        </a:p>
      </dsp:txBody>
      <dsp:txXfrm>
        <a:off x="5742228" y="1973572"/>
        <a:ext cx="3240169" cy="678805"/>
      </dsp:txXfrm>
    </dsp:sp>
    <dsp:sp modelId="{1C494F52-417A-4773-AFB2-B4F505404DF6}">
      <dsp:nvSpPr>
        <dsp:cNvPr id="0" name=""/>
        <dsp:cNvSpPr/>
      </dsp:nvSpPr>
      <dsp:spPr>
        <a:xfrm>
          <a:off x="5746018" y="2658727"/>
          <a:ext cx="2901605" cy="1439991"/>
        </a:xfrm>
        <a:prstGeom prst="rect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bg1"/>
              </a:solidFill>
            </a:rPr>
            <a:t>Na afloop van de begeleiding kan de premie </a:t>
          </a:r>
          <a:r>
            <a:rPr lang="nl-NL" sz="2000" kern="1200" dirty="0">
              <a:solidFill>
                <a:schemeClr val="bg1"/>
              </a:solidFill>
              <a:hlinkClick xmlns:r="http://schemas.openxmlformats.org/officeDocument/2006/relationships" r:id="rId2"/>
            </a:rPr>
            <a:t>aangevraagd</a:t>
          </a:r>
          <a:r>
            <a:rPr lang="nl-NL" sz="2000" kern="1200" dirty="0">
              <a:solidFill>
                <a:schemeClr val="bg1"/>
              </a:solidFill>
            </a:rPr>
            <a:t> worden.  </a:t>
          </a:r>
        </a:p>
      </dsp:txBody>
      <dsp:txXfrm>
        <a:off x="5746018" y="2658727"/>
        <a:ext cx="2901605" cy="1439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2E040-82C1-47CE-8DBF-DABA8D7E895E}" type="datetimeFigureOut">
              <a:rPr lang="nl-BE" smtClean="0"/>
              <a:t>9/12/2024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0762-6F40-46C7-9E0E-D168600FB5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567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3042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4161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8616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3787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2675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7037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4131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2205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275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2509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588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2136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013A7-8F38-35AB-BD77-76890EC97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CA7A9C1-1090-C327-9AE3-4FA671193E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D9C0E2D-EA87-13CF-C8CE-CED60DE49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3C899A-11E7-535E-B4A1-69E1F4267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0340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file:///\\Charlie\Media\VIVO\Foto's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file:///\\Charlie\VIVO\Communicatie\Huisstijl\Templates\Powerpoint\elementen-voor-in-presentatie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file:///\\Charlie\VIVO\Communicatie\Huisstijl\Handleiding%20huisstijl\Huistijlgids-Vivo-2022.pdf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02DE91C-48A4-8FBB-202B-D88320F6A9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54" y="0"/>
            <a:ext cx="12277107" cy="8675719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6" name="Afbeelding 5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11AB70AE-7B4B-EC89-09B0-7C289E6A76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828" y="5487729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1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CCC6B50F-C3A0-4946-AD1E-100281438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7" t="12963" r="24875" b="12778"/>
          <a:stretch/>
        </p:blipFill>
        <p:spPr>
          <a:xfrm>
            <a:off x="6285390" y="0"/>
            <a:ext cx="5906610" cy="6858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0" y="0"/>
            <a:ext cx="6223000" cy="685800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Parallellogram 16">
            <a:extLst>
              <a:ext uri="{FF2B5EF4-FFF2-40B4-BE49-F238E27FC236}">
                <a16:creationId xmlns:a16="http://schemas.microsoft.com/office/drawing/2014/main" id="{8C0EA5AE-384A-B349-9758-C87D80275148}"/>
              </a:ext>
            </a:extLst>
          </p:cNvPr>
          <p:cNvSpPr/>
          <p:nvPr userDrawn="1"/>
        </p:nvSpPr>
        <p:spPr>
          <a:xfrm>
            <a:off x="939800" y="2974587"/>
            <a:ext cx="5435600" cy="139700"/>
          </a:xfrm>
          <a:prstGeom prst="parallelogram">
            <a:avLst/>
          </a:prstGeom>
          <a:solidFill>
            <a:srgbClr val="EDE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0A32C9-98CA-4846-B7CB-827E13FB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960" y="1905493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734737F-30A5-2E4D-FF7C-0793F43794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03" y="6047958"/>
            <a:ext cx="1168321" cy="65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78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7D93C-AF63-321B-A11C-F59C7F90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461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80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e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A7C2D-7D6D-C4D8-2A62-88B120EE6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18F1855-7865-BF01-DDD4-16D0F254B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E67973-2357-678A-B56A-DCFDC111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1AAB0F-2F22-A9BC-34EB-288BCFA5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EE8029-3049-69C6-93E3-6BAD69B49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118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-z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1D643-7847-92DC-C38F-E40A4A70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433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43BE475-011C-4180-C67B-7D208D1C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F6C092-E425-B041-DA14-D9A0C35EF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6B42301-7763-3B05-6F23-8D9BCB0F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0DC3BEE-E837-DAA8-1882-5314A5A5B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4990160"/>
          </a:xfrm>
        </p:spPr>
        <p:txBody>
          <a:bodyPr/>
          <a:lstStyle>
            <a:lvl1pPr marL="228600" indent="-228600">
              <a:buClr>
                <a:srgbClr val="3E7E93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8001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9994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-tekst-object-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B2079-612A-42A4-4C60-F1ABB25E4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BAB03F-BB4F-18A7-D5DB-2357C9AAC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42F5E8-16F5-A7A0-9706-3A592F0B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0D22C8-9D87-D22A-E61B-4FD6CD0A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A82DEB-4613-D828-4C45-1BC5D519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346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D8174-7A83-28CC-34E9-230FAF45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2DD3F-385F-F128-04C9-B961A9B35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7565"/>
            <a:ext cx="5181600" cy="512939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A8090A-2A33-3CDB-48C5-E71BA9F2E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333384-061E-7322-7E92-C7E9A6F65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887567-22A4-CEB3-DAAA-3536D3D4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F9176A-2937-1ADD-E014-FF8BBD69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647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EF8F4-6589-89D1-581F-683FDEA4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894642"/>
          </a:xfrm>
        </p:spPr>
        <p:txBody>
          <a:bodyPr anchor="b"/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6DFB6-E8D2-1769-AC7D-F31F1F3AF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F126B85-33EA-3402-3040-FA6FD1B86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06353"/>
            <a:ext cx="3932237" cy="38626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6D0ABB-B774-4975-405A-B676F552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4E43975-81A5-2172-DF79-645A41AF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77E7179-577D-AC8E-03DC-DDB48CA0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B5FE8B2-7C2E-FC2E-62E1-259D64C0B8C2}"/>
              </a:ext>
            </a:extLst>
          </p:cNvPr>
          <p:cNvSpPr txBox="1">
            <a:spLocks/>
          </p:cNvSpPr>
          <p:nvPr userDrawn="1"/>
        </p:nvSpPr>
        <p:spPr>
          <a:xfrm>
            <a:off x="838200" y="2344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76789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B6C05-FBC5-FAF8-A3F7-CFCBD2A5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78"/>
            <a:ext cx="10515600" cy="7060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7954D05-F926-45DC-A999-5F38A3DF9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32155"/>
            <a:ext cx="10515600" cy="5271442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1FF490-6BF0-AA51-A438-9ECBA084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DAA37D-1DB8-7EAC-0333-E9B8D024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1CA2D0-5518-1CD9-E719-F5F3864F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414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k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" name="Chart 6">
            <a:extLst>
              <a:ext uri="{FF2B5EF4-FFF2-40B4-BE49-F238E27FC236}">
                <a16:creationId xmlns:a16="http://schemas.microsoft.com/office/drawing/2014/main" id="{6FE9CA12-EA9F-8841-A53F-99B98C3EB38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69401430"/>
              </p:ext>
            </p:extLst>
          </p:nvPr>
        </p:nvGraphicFramePr>
        <p:xfrm>
          <a:off x="828041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2" name="Chart 5">
            <a:extLst>
              <a:ext uri="{FF2B5EF4-FFF2-40B4-BE49-F238E27FC236}">
                <a16:creationId xmlns:a16="http://schemas.microsoft.com/office/drawing/2014/main" id="{7F818C37-1D01-7B41-AA46-9ADA8B9D16C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78205011"/>
              </p:ext>
            </p:extLst>
          </p:nvPr>
        </p:nvGraphicFramePr>
        <p:xfrm>
          <a:off x="828041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3" name="Chart 6">
            <a:extLst>
              <a:ext uri="{FF2B5EF4-FFF2-40B4-BE49-F238E27FC236}">
                <a16:creationId xmlns:a16="http://schemas.microsoft.com/office/drawing/2014/main" id="{9D25FA5E-3E5D-7848-B9BF-AFE577BF2F3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7597506"/>
              </p:ext>
            </p:extLst>
          </p:nvPr>
        </p:nvGraphicFramePr>
        <p:xfrm>
          <a:off x="3504355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4" name="Chart 7">
            <a:extLst>
              <a:ext uri="{FF2B5EF4-FFF2-40B4-BE49-F238E27FC236}">
                <a16:creationId xmlns:a16="http://schemas.microsoft.com/office/drawing/2014/main" id="{F8D982C2-F3B6-2A48-A755-3F6206CE63E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22328965"/>
              </p:ext>
            </p:extLst>
          </p:nvPr>
        </p:nvGraphicFramePr>
        <p:xfrm>
          <a:off x="6180668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5" name="Chart 8">
            <a:extLst>
              <a:ext uri="{FF2B5EF4-FFF2-40B4-BE49-F238E27FC236}">
                <a16:creationId xmlns:a16="http://schemas.microsoft.com/office/drawing/2014/main" id="{D0D4080F-40C4-5D4C-B25D-B0BECE13B4F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64720403"/>
              </p:ext>
            </p:extLst>
          </p:nvPr>
        </p:nvGraphicFramePr>
        <p:xfrm>
          <a:off x="8856980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AD38E32E-223A-3E43-8D17-308CD9981FA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63046" y="427989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5" name="Tijdelijke aanduiding voor tekst 2">
            <a:extLst>
              <a:ext uri="{FF2B5EF4-FFF2-40B4-BE49-F238E27FC236}">
                <a16:creationId xmlns:a16="http://schemas.microsoft.com/office/drawing/2014/main" id="{B3087EEE-4D00-DF47-9692-E77E1EFFD89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63046" y="497521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6" name="Tijdelijke aanduiding voor tekst 2">
            <a:extLst>
              <a:ext uri="{FF2B5EF4-FFF2-40B4-BE49-F238E27FC236}">
                <a16:creationId xmlns:a16="http://schemas.microsoft.com/office/drawing/2014/main" id="{F39D2E08-A260-9D47-9B18-B905AB7B1BE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009265" y="424205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E7E93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7" name="Tijdelijke aanduiding voor tekst 2">
            <a:extLst>
              <a:ext uri="{FF2B5EF4-FFF2-40B4-BE49-F238E27FC236}">
                <a16:creationId xmlns:a16="http://schemas.microsoft.com/office/drawing/2014/main" id="{BD2CAF5E-4DC9-C445-BD6C-0ACB4CA8017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009265" y="493737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E7E93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A66940AE-FFA1-B147-AC2C-B83B3A9EF5C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887546" y="4279888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63C3D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9" name="Tijdelijke aanduiding voor tekst 2">
            <a:extLst>
              <a:ext uri="{FF2B5EF4-FFF2-40B4-BE49-F238E27FC236}">
                <a16:creationId xmlns:a16="http://schemas.microsoft.com/office/drawing/2014/main" id="{07CC4184-8010-454C-9A0A-448C3F3BC0A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887546" y="4975210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63C3D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7F6A54A3-80B1-014F-BB12-BCFBED9213C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558009" y="424205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19A79E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31" name="Tijdelijke aanduiding voor tekst 2">
            <a:extLst>
              <a:ext uri="{FF2B5EF4-FFF2-40B4-BE49-F238E27FC236}">
                <a16:creationId xmlns:a16="http://schemas.microsoft.com/office/drawing/2014/main" id="{47DA1D86-5B3E-8946-B694-0F23432F9153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558009" y="493737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19A79E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588B59A4-7A9F-814B-B61B-F7CBC65715EE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68782" y="2684965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3A2179"/>
                </a:solidFill>
                <a:latin typeface="Simple-Line-Icons" panose="02000503000000000000" pitchFamily="2" charset="2"/>
              </a:rPr>
              <a:t></a:t>
            </a:r>
            <a:endParaRPr lang="ru-RU" sz="1400" dirty="0">
              <a:solidFill>
                <a:srgbClr val="3A2179"/>
              </a:solidFill>
            </a:endParaRPr>
          </a:p>
        </p:txBody>
      </p:sp>
      <p:sp>
        <p:nvSpPr>
          <p:cNvPr id="22" name="Tijdelijke aanduiding voor tekst 2">
            <a:extLst>
              <a:ext uri="{FF2B5EF4-FFF2-40B4-BE49-F238E27FC236}">
                <a16:creationId xmlns:a16="http://schemas.microsoft.com/office/drawing/2014/main" id="{223259ED-3216-9244-89F5-5189E016B1C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45096" y="2661312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3E7E93"/>
                </a:solidFill>
                <a:latin typeface="Simple-Line-Icons" panose="02000503000000000000" pitchFamily="2" charset="2"/>
              </a:rPr>
              <a:t></a:t>
            </a:r>
            <a:endParaRPr lang="en-US" sz="1400" dirty="0">
              <a:solidFill>
                <a:srgbClr val="3E7E93"/>
              </a:solidFill>
            </a:endParaRPr>
          </a:p>
        </p:txBody>
      </p:sp>
      <p:sp>
        <p:nvSpPr>
          <p:cNvPr id="23" name="Tijdelijke aanduiding voor tekst 2">
            <a:extLst>
              <a:ext uri="{FF2B5EF4-FFF2-40B4-BE49-F238E27FC236}">
                <a16:creationId xmlns:a16="http://schemas.microsoft.com/office/drawing/2014/main" id="{03D38382-9853-874F-BBF3-4FF469B690D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921409" y="2656819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63C3D1"/>
                </a:solidFill>
                <a:latin typeface="Simple-Line-Icons" panose="02000503000000000000" pitchFamily="2" charset="2"/>
              </a:rPr>
              <a:t></a:t>
            </a:r>
            <a:endParaRPr lang="en-US" sz="1400" dirty="0">
              <a:solidFill>
                <a:srgbClr val="63C3D1"/>
              </a:solidFill>
            </a:endParaRPr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DF6CF63F-9B41-6E4F-8EC8-AD6487489664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9597721" y="2684965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19A79E"/>
                </a:solidFill>
                <a:latin typeface="Simple-Line-Icons" panose="02000503000000000000" pitchFamily="2" charset="2"/>
              </a:rPr>
              <a:t></a:t>
            </a:r>
            <a:endParaRPr lang="en-US" sz="1400" dirty="0">
              <a:solidFill>
                <a:srgbClr val="19A79E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AEED4D4-1D0D-7BF7-348A-336CFCC5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525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3747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j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3">
            <a:extLst>
              <a:ext uri="{FF2B5EF4-FFF2-40B4-BE49-F238E27FC236}">
                <a16:creationId xmlns:a16="http://schemas.microsoft.com/office/drawing/2014/main" id="{BF0438BC-16CC-314A-9309-A32DB36392E3}"/>
              </a:ext>
            </a:extLst>
          </p:cNvPr>
          <p:cNvGrpSpPr/>
          <p:nvPr userDrawn="1"/>
        </p:nvGrpSpPr>
        <p:grpSpPr>
          <a:xfrm>
            <a:off x="704070" y="2771936"/>
            <a:ext cx="10682323" cy="2387893"/>
            <a:chOff x="704070" y="2771936"/>
            <a:chExt cx="8621231" cy="1927163"/>
          </a:xfrm>
        </p:grpSpPr>
        <p:grpSp>
          <p:nvGrpSpPr>
            <p:cNvPr id="69" name="Group 18">
              <a:extLst>
                <a:ext uri="{FF2B5EF4-FFF2-40B4-BE49-F238E27FC236}">
                  <a16:creationId xmlns:a16="http://schemas.microsoft.com/office/drawing/2014/main" id="{2A02664D-5678-6E44-BFF9-2D2474D8E9A7}"/>
                </a:ext>
              </a:extLst>
            </p:cNvPr>
            <p:cNvGrpSpPr/>
            <p:nvPr/>
          </p:nvGrpSpPr>
          <p:grpSpPr>
            <a:xfrm>
              <a:off x="704070" y="2771936"/>
              <a:ext cx="8621231" cy="1927163"/>
              <a:chOff x="6588508" y="5027196"/>
              <a:chExt cx="10710346" cy="1635242"/>
            </a:xfrm>
          </p:grpSpPr>
          <p:sp>
            <p:nvSpPr>
              <p:cNvPr id="84" name="Chevron 19">
                <a:extLst>
                  <a:ext uri="{FF2B5EF4-FFF2-40B4-BE49-F238E27FC236}">
                    <a16:creationId xmlns:a16="http://schemas.microsoft.com/office/drawing/2014/main" id="{81AD5561-46BF-D340-B80C-FA21855AD948}"/>
                  </a:ext>
                </a:extLst>
              </p:cNvPr>
              <p:cNvSpPr/>
              <p:nvPr/>
            </p:nvSpPr>
            <p:spPr>
              <a:xfrm>
                <a:off x="14224903" y="5027196"/>
                <a:ext cx="3073951" cy="1635242"/>
              </a:xfrm>
              <a:prstGeom prst="chevron">
                <a:avLst>
                  <a:gd name="adj" fmla="val 20758"/>
                </a:avLst>
              </a:prstGeom>
              <a:solidFill>
                <a:srgbClr val="19A79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Chevron 20">
                <a:extLst>
                  <a:ext uri="{FF2B5EF4-FFF2-40B4-BE49-F238E27FC236}">
                    <a16:creationId xmlns:a16="http://schemas.microsoft.com/office/drawing/2014/main" id="{F8833AB5-92EE-A042-B5C9-18C7364E5EFD}"/>
                  </a:ext>
                </a:extLst>
              </p:cNvPr>
              <p:cNvSpPr/>
              <p:nvPr/>
            </p:nvSpPr>
            <p:spPr>
              <a:xfrm>
                <a:off x="11515905" y="5027196"/>
                <a:ext cx="3073951" cy="1635242"/>
              </a:xfrm>
              <a:prstGeom prst="chevron">
                <a:avLst>
                  <a:gd name="adj" fmla="val 20758"/>
                </a:avLst>
              </a:prstGeom>
              <a:solidFill>
                <a:srgbClr val="63C3D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Chevron 21">
                <a:extLst>
                  <a:ext uri="{FF2B5EF4-FFF2-40B4-BE49-F238E27FC236}">
                    <a16:creationId xmlns:a16="http://schemas.microsoft.com/office/drawing/2014/main" id="{C7FCF1AB-0662-AB4F-B690-F60285D8C193}"/>
                  </a:ext>
                </a:extLst>
              </p:cNvPr>
              <p:cNvSpPr/>
              <p:nvPr/>
            </p:nvSpPr>
            <p:spPr>
              <a:xfrm>
                <a:off x="8806905" y="5027196"/>
                <a:ext cx="3073953" cy="1635242"/>
              </a:xfrm>
              <a:prstGeom prst="chevron">
                <a:avLst>
                  <a:gd name="adj" fmla="val 20758"/>
                </a:avLst>
              </a:prstGeom>
              <a:solidFill>
                <a:srgbClr val="3E7E9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Pentagon 22">
                <a:extLst>
                  <a:ext uri="{FF2B5EF4-FFF2-40B4-BE49-F238E27FC236}">
                    <a16:creationId xmlns:a16="http://schemas.microsoft.com/office/drawing/2014/main" id="{823B1687-6EBE-0B4E-BB2B-2F0BA90D8FAB}"/>
                  </a:ext>
                </a:extLst>
              </p:cNvPr>
              <p:cNvSpPr/>
              <p:nvPr userDrawn="1"/>
            </p:nvSpPr>
            <p:spPr>
              <a:xfrm>
                <a:off x="6588508" y="5027196"/>
                <a:ext cx="2583350" cy="1635242"/>
              </a:xfrm>
              <a:prstGeom prst="homePlate">
                <a:avLst>
                  <a:gd name="adj" fmla="val 22102"/>
                </a:avLst>
              </a:prstGeom>
              <a:solidFill>
                <a:srgbClr val="3A217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4572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0" name="Oval 24">
              <a:extLst>
                <a:ext uri="{FF2B5EF4-FFF2-40B4-BE49-F238E27FC236}">
                  <a16:creationId xmlns:a16="http://schemas.microsoft.com/office/drawing/2014/main" id="{CAF825E3-2DDA-9242-A58A-665E9FFB4BE8}"/>
                </a:ext>
              </a:extLst>
            </p:cNvPr>
            <p:cNvSpPr/>
            <p:nvPr/>
          </p:nvSpPr>
          <p:spPr>
            <a:xfrm>
              <a:off x="2446124" y="3494757"/>
              <a:ext cx="524365" cy="52436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1" name="Oval 25">
              <a:extLst>
                <a:ext uri="{FF2B5EF4-FFF2-40B4-BE49-F238E27FC236}">
                  <a16:creationId xmlns:a16="http://schemas.microsoft.com/office/drawing/2014/main" id="{9486C336-6363-B149-BECF-64F1FEFF9FF9}"/>
                </a:ext>
              </a:extLst>
            </p:cNvPr>
            <p:cNvSpPr/>
            <p:nvPr/>
          </p:nvSpPr>
          <p:spPr>
            <a:xfrm>
              <a:off x="4638775" y="3494757"/>
              <a:ext cx="524365" cy="524365"/>
            </a:xfrm>
            <a:prstGeom prst="ellipse">
              <a:avLst/>
            </a:prstGeom>
            <a:solidFill>
              <a:srgbClr val="DFECF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2" name="Oval 26">
              <a:extLst>
                <a:ext uri="{FF2B5EF4-FFF2-40B4-BE49-F238E27FC236}">
                  <a16:creationId xmlns:a16="http://schemas.microsoft.com/office/drawing/2014/main" id="{42065456-D8A0-BF4D-86F3-F7124236C32F}"/>
                </a:ext>
              </a:extLst>
            </p:cNvPr>
            <p:cNvSpPr/>
            <p:nvPr/>
          </p:nvSpPr>
          <p:spPr>
            <a:xfrm>
              <a:off x="6836972" y="3494757"/>
              <a:ext cx="524365" cy="524365"/>
            </a:xfrm>
            <a:prstGeom prst="ellipse">
              <a:avLst/>
            </a:prstGeom>
            <a:solidFill>
              <a:srgbClr val="DFECF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D93204A5-F80A-3E49-87CD-FB518E200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9433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2A3583A7-B4E5-6147-9552-883740409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699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rgbClr val="5B9B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123CD4AD-DF24-4448-9D7D-A8DAC2F8D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925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rgbClr val="5B9B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ijdelijke aanduiding voor tekst 2">
            <a:extLst>
              <a:ext uri="{FF2B5EF4-FFF2-40B4-BE49-F238E27FC236}">
                <a16:creationId xmlns:a16="http://schemas.microsoft.com/office/drawing/2014/main" id="{DBAC4D1D-E0DF-0446-90D9-38B19CF6A2D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877646" y="3981531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39" name="Tijdelijke aanduiding voor tekst 2">
            <a:extLst>
              <a:ext uri="{FF2B5EF4-FFF2-40B4-BE49-F238E27FC236}">
                <a16:creationId xmlns:a16="http://schemas.microsoft.com/office/drawing/2014/main" id="{06C9EAC4-5664-8248-A7A4-CDA3A008B09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79405" y="3981531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41" name="Tijdelijke aanduiding voor tekst 2">
            <a:extLst>
              <a:ext uri="{FF2B5EF4-FFF2-40B4-BE49-F238E27FC236}">
                <a16:creationId xmlns:a16="http://schemas.microsoft.com/office/drawing/2014/main" id="{08D4A1DF-5B7C-2F45-8C50-9EE9FCB9789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229606" y="3961665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43" name="Tijdelijke aanduiding voor tekst 2">
            <a:extLst>
              <a:ext uri="{FF2B5EF4-FFF2-40B4-BE49-F238E27FC236}">
                <a16:creationId xmlns:a16="http://schemas.microsoft.com/office/drawing/2014/main" id="{10AB7363-B31A-9541-9BA9-425CCA45B59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30288" y="3961665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6BA9FF4-6D69-081E-D6F9-C48C736AB1D0}"/>
              </a:ext>
            </a:extLst>
          </p:cNvPr>
          <p:cNvSpPr txBox="1">
            <a:spLocks/>
          </p:cNvSpPr>
          <p:nvPr userDrawn="1"/>
        </p:nvSpPr>
        <p:spPr>
          <a:xfrm>
            <a:off x="838200" y="2344"/>
            <a:ext cx="10515600" cy="743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DD6CDF9E-02DC-19C3-51C2-FEC6F39221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84202" y="3281012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DC1A7B28-B290-A4DD-C33C-D63715C4C8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9406" y="3281012"/>
            <a:ext cx="1407860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0" name="Tijdelijke aanduiding voor tekst 15">
            <a:extLst>
              <a:ext uri="{FF2B5EF4-FFF2-40B4-BE49-F238E27FC236}">
                <a16:creationId xmlns:a16="http://schemas.microsoft.com/office/drawing/2014/main" id="{A96CFDF4-ABE1-D115-8BAA-088F48E8BE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93540" y="3265363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1" name="Tijdelijke aanduiding voor tekst 15">
            <a:extLst>
              <a:ext uri="{FF2B5EF4-FFF2-40B4-BE49-F238E27FC236}">
                <a16:creationId xmlns:a16="http://schemas.microsoft.com/office/drawing/2014/main" id="{DCA00BC8-54D4-B14F-B959-5D8B4B4234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44181" y="3282905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731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C1BF421-2F65-B94B-BBA8-F0DAF3D81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6"/>
          <a:stretch/>
        </p:blipFill>
        <p:spPr>
          <a:xfrm>
            <a:off x="0" y="0"/>
            <a:ext cx="12256168" cy="6858000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3" name="Afbeelding 2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8A5D0958-C426-06F2-FD62-D094EEA83A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844" y="5390075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99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_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CF893B-60A0-76E4-00E9-03298A57B61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afbeeldingen voor de titelpagina’s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330039" y="1173987"/>
            <a:ext cx="1136341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Meer foto’s kan je hier vinden</a:t>
            </a:r>
            <a:br>
              <a:rPr lang="nl-NL" sz="2000" b="1" dirty="0"/>
            </a:br>
            <a:r>
              <a:rPr lang="nl-NL" sz="2000" b="0" dirty="0">
                <a:solidFill>
                  <a:srgbClr val="63C3D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V:\VIVO\Foto’s</a:t>
            </a:r>
            <a:endParaRPr lang="nl-NL" sz="2000" b="0" dirty="0">
              <a:solidFill>
                <a:srgbClr val="63C3D1"/>
              </a:solidFill>
            </a:endParaRPr>
          </a:p>
          <a:p>
            <a:endParaRPr lang="nl-NL" sz="2000" b="1" dirty="0">
              <a:solidFill>
                <a:srgbClr val="63C3D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De foto’s zijn daar een beetje per sector en/of thema gegroepeerd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In het mapje Care-er staan ook foto’s voor alle zorgberoepen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In CANVA zit ook erg veel beeldmateriaal (</a:t>
            </a:r>
            <a:r>
              <a:rPr lang="nl-NL" sz="2000" b="0" i="1" dirty="0">
                <a:solidFill>
                  <a:schemeClr val="bg1"/>
                </a:solidFill>
              </a:rPr>
              <a:t>NB: elk team heeft een CANVA-account</a:t>
            </a:r>
            <a:r>
              <a:rPr lang="nl-NL" sz="2000" b="0" dirty="0">
                <a:solidFill>
                  <a:schemeClr val="bg1"/>
                </a:solidFill>
              </a:rPr>
              <a:t>)</a:t>
            </a:r>
            <a:br>
              <a:rPr lang="nl-NL" sz="2000" b="1" dirty="0"/>
            </a:br>
            <a:endParaRPr lang="nl-NL" sz="2000" b="1" dirty="0"/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Om een andere foto te gebruiken, doe je dit: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1. In de bovenste balk </a:t>
            </a:r>
            <a:r>
              <a:rPr lang="nl-NL" dirty="0" err="1">
                <a:solidFill>
                  <a:schemeClr val="bg1"/>
                </a:solidFill>
              </a:rPr>
              <a:t>Powerpoint</a:t>
            </a:r>
            <a:r>
              <a:rPr lang="nl-NL" dirty="0">
                <a:solidFill>
                  <a:schemeClr val="bg1"/>
                </a:solidFill>
              </a:rPr>
              <a:t>, kies je het tabblad Beeld</a:t>
            </a:r>
          </a:p>
          <a:p>
            <a:pPr>
              <a:spcBef>
                <a:spcPts val="600"/>
              </a:spcBef>
            </a:pPr>
            <a:r>
              <a:rPr lang="nl-NL" dirty="0">
                <a:solidFill>
                  <a:schemeClr val="bg1"/>
                </a:solidFill>
              </a:rPr>
              <a:t>2. Op het volgende blad kies je bij Modelweergave: </a:t>
            </a:r>
            <a:r>
              <a:rPr lang="nl-NL" dirty="0" err="1">
                <a:solidFill>
                  <a:schemeClr val="bg1"/>
                </a:solidFill>
              </a:rPr>
              <a:t>Diamodel</a:t>
            </a:r>
            <a:endParaRPr lang="nl-NL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nl-NL" dirty="0">
                <a:solidFill>
                  <a:schemeClr val="bg1"/>
                </a:solidFill>
              </a:rPr>
              <a:t>3. Je kiest </a:t>
            </a:r>
            <a:r>
              <a:rPr lang="nl-NL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nl-NL" dirty="0">
                <a:solidFill>
                  <a:schemeClr val="bg1"/>
                </a:solidFill>
              </a:rPr>
              <a:t> de </a:t>
            </a:r>
            <a:r>
              <a:rPr lang="nl-NL" dirty="0" err="1">
                <a:solidFill>
                  <a:schemeClr val="bg1"/>
                </a:solidFill>
              </a:rPr>
              <a:t>linkerkolom</a:t>
            </a:r>
            <a:r>
              <a:rPr lang="nl-NL" dirty="0">
                <a:solidFill>
                  <a:schemeClr val="bg1"/>
                </a:solidFill>
              </a:rPr>
              <a:t> de titelslide die je wil bewerken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 4. Verwijder de foto die er staat, en plak de foto die jij wil in de plaats.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      Met rechtermuisknop plaats stel je voorgrond / achtergrond in</a:t>
            </a:r>
          </a:p>
          <a:p>
            <a:r>
              <a:rPr lang="nl-NL" dirty="0">
                <a:solidFill>
                  <a:schemeClr val="bg1"/>
                </a:solidFill>
              </a:rPr>
              <a:t>		</a:t>
            </a:r>
          </a:p>
          <a:p>
            <a:r>
              <a:rPr lang="nl-NL" dirty="0">
                <a:solidFill>
                  <a:schemeClr val="bg1"/>
                </a:solidFill>
              </a:rPr>
              <a:t>5. Daarna sluit je de modelweergave – en de dia is klaar met de foto die jij wil.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2EF8DBB-4156-7525-8CAE-9CDA7FFF24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3398" y="4219368"/>
            <a:ext cx="4717189" cy="73920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3A927A0-DFD0-AE5F-EAEC-BA928E797B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9761" y="3854476"/>
            <a:ext cx="5151566" cy="22099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40B83F7-29B2-4126-787C-19543EA2F8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20566" y="5582567"/>
            <a:ext cx="80779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19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-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CF893B-60A0-76E4-00E9-03298A57B61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illustraties / knoppen om te gebruiken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435006" y="1349406"/>
            <a:ext cx="113634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De knoppen vind je hier:</a:t>
            </a:r>
            <a:br>
              <a:rPr lang="nl-NL" sz="2000" b="1" dirty="0">
                <a:solidFill>
                  <a:srgbClr val="3E7E93"/>
                </a:solidFill>
              </a:rPr>
            </a:br>
            <a:r>
              <a:rPr lang="nl-NL" sz="2000" b="0" dirty="0">
                <a:solidFill>
                  <a:srgbClr val="63C3D1"/>
                </a:solidFill>
                <a:hlinkClick r:id="rId2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G:\Communicatie\Huisstijl\Templates\Powerpoint\elementen-voor-in-presentatie.pptx</a:t>
            </a:r>
            <a:endParaRPr lang="nl-NL" sz="2000" b="0" dirty="0">
              <a:solidFill>
                <a:srgbClr val="63C3D1"/>
              </a:solidFill>
            </a:endParaRPr>
          </a:p>
          <a:p>
            <a:endParaRPr lang="nl-NL" sz="2000" dirty="0"/>
          </a:p>
          <a:p>
            <a:endParaRPr lang="nl-NL" sz="2000" b="1" dirty="0"/>
          </a:p>
          <a:p>
            <a:r>
              <a:rPr lang="nl-NL" sz="2000" b="0" dirty="0">
                <a:solidFill>
                  <a:schemeClr val="bg1"/>
                </a:solidFill>
              </a:rPr>
              <a:t>Om deze knoppen te gebruiken, open je de presentatie.</a:t>
            </a:r>
            <a:br>
              <a:rPr lang="nl-NL" sz="2000" b="0" dirty="0">
                <a:solidFill>
                  <a:schemeClr val="bg1"/>
                </a:solidFill>
              </a:rPr>
            </a:br>
            <a:r>
              <a:rPr lang="nl-NL" sz="2000" b="0" dirty="0">
                <a:solidFill>
                  <a:schemeClr val="bg1"/>
                </a:solidFill>
              </a:rPr>
              <a:t>De knoppen zijn aparte afbeeldingen.</a:t>
            </a:r>
          </a:p>
          <a:p>
            <a:r>
              <a:rPr lang="nl-NL" sz="2000" b="0" dirty="0">
                <a:solidFill>
                  <a:schemeClr val="bg1"/>
                </a:solidFill>
              </a:rPr>
              <a:t>Knippen en plakken kan naar hartenlust.</a:t>
            </a:r>
          </a:p>
          <a:p>
            <a:endParaRPr lang="nl-NL" sz="2000" b="0" dirty="0">
              <a:solidFill>
                <a:schemeClr val="bg1"/>
              </a:solidFill>
            </a:endParaRPr>
          </a:p>
          <a:p>
            <a:endParaRPr lang="nl-NL" sz="2000" b="0" dirty="0"/>
          </a:p>
          <a:p>
            <a:endParaRPr lang="nl-NL" dirty="0"/>
          </a:p>
          <a:p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C27DFF-E499-7B04-D93A-7CF3E6B5BC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8417" y="2431465"/>
            <a:ext cx="2514352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BD23BDF-A537-9C18-2BAC-10259E3E3B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70033" y="3221311"/>
            <a:ext cx="2544869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6811A7E-A000-C9E1-96B1-46F7B0EF7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81675" y="4291080"/>
            <a:ext cx="2473484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grpSp>
        <p:nvGrpSpPr>
          <p:cNvPr id="13" name="Group 385">
            <a:extLst>
              <a:ext uri="{FF2B5EF4-FFF2-40B4-BE49-F238E27FC236}">
                <a16:creationId xmlns:a16="http://schemas.microsoft.com/office/drawing/2014/main" id="{DF88D08B-0C3E-B7C0-8A67-424ECDB384FD}"/>
              </a:ext>
            </a:extLst>
          </p:cNvPr>
          <p:cNvGrpSpPr/>
          <p:nvPr/>
        </p:nvGrpSpPr>
        <p:grpSpPr>
          <a:xfrm>
            <a:off x="3827592" y="4109885"/>
            <a:ext cx="810909" cy="826624"/>
            <a:chOff x="8204200" y="5537200"/>
            <a:chExt cx="863600" cy="863600"/>
          </a:xfrm>
          <a:solidFill>
            <a:srgbClr val="3E7E93"/>
          </a:solidFill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64B1C080-CC69-F00D-A605-87180C4B2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F396E676-594F-44BD-21BE-B0B29B2EC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9150" y="5772150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5D8D4243-7439-7D06-ACDC-24E445F28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225" y="5886450"/>
              <a:ext cx="139700" cy="92075"/>
            </a:xfrm>
            <a:custGeom>
              <a:avLst/>
              <a:gdLst>
                <a:gd name="T0" fmla="*/ 88 w 88"/>
                <a:gd name="T1" fmla="*/ 0 h 58"/>
                <a:gd name="T2" fmla="*/ 30 w 88"/>
                <a:gd name="T3" fmla="*/ 58 h 58"/>
                <a:gd name="T4" fmla="*/ 0 w 88"/>
                <a:gd name="T5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58">
                  <a:moveTo>
                    <a:pt x="88" y="0"/>
                  </a:moveTo>
                  <a:lnTo>
                    <a:pt x="30" y="5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5C1B54F4-3EE2-347A-42E4-288CCFB9F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975" y="6022975"/>
              <a:ext cx="130175" cy="130175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4" name="Group 390">
            <a:extLst>
              <a:ext uri="{FF2B5EF4-FFF2-40B4-BE49-F238E27FC236}">
                <a16:creationId xmlns:a16="http://schemas.microsoft.com/office/drawing/2014/main" id="{994547CD-6EFB-6EAE-BE66-A8069D148671}"/>
              </a:ext>
            </a:extLst>
          </p:cNvPr>
          <p:cNvGrpSpPr/>
          <p:nvPr/>
        </p:nvGrpSpPr>
        <p:grpSpPr>
          <a:xfrm>
            <a:off x="1630388" y="4109885"/>
            <a:ext cx="810909" cy="826624"/>
            <a:chOff x="5664200" y="5537200"/>
            <a:chExt cx="863600" cy="863600"/>
          </a:xfrm>
          <a:solidFill>
            <a:srgbClr val="3E7E93"/>
          </a:solidFill>
        </p:grpSpPr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6ED7D47D-019F-B1B8-AF12-6752ED095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23AB3A7B-11B3-AC73-664A-A5E194896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325" y="5775325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4 w 202"/>
                <a:gd name="T9" fmla="*/ 158 h 202"/>
                <a:gd name="T10" fmla="*/ 172 w 202"/>
                <a:gd name="T11" fmla="*/ 172 h 202"/>
                <a:gd name="T12" fmla="*/ 158 w 202"/>
                <a:gd name="T13" fmla="*/ 184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0 w 202"/>
                <a:gd name="T23" fmla="*/ 200 h 202"/>
                <a:gd name="T24" fmla="*/ 62 w 202"/>
                <a:gd name="T25" fmla="*/ 194 h 202"/>
                <a:gd name="T26" fmla="*/ 44 w 202"/>
                <a:gd name="T27" fmla="*/ 184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0 h 202"/>
                <a:gd name="T42" fmla="*/ 8 w 202"/>
                <a:gd name="T43" fmla="*/ 62 h 202"/>
                <a:gd name="T44" fmla="*/ 18 w 202"/>
                <a:gd name="T45" fmla="*/ 44 h 202"/>
                <a:gd name="T46" fmla="*/ 30 w 202"/>
                <a:gd name="T47" fmla="*/ 30 h 202"/>
                <a:gd name="T48" fmla="*/ 44 w 202"/>
                <a:gd name="T49" fmla="*/ 18 h 202"/>
                <a:gd name="T50" fmla="*/ 62 w 202"/>
                <a:gd name="T51" fmla="*/ 8 h 202"/>
                <a:gd name="T52" fmla="*/ 80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4 w 202"/>
                <a:gd name="T67" fmla="*/ 44 h 202"/>
                <a:gd name="T68" fmla="*/ 194 w 202"/>
                <a:gd name="T69" fmla="*/ 62 h 202"/>
                <a:gd name="T70" fmla="*/ 200 w 202"/>
                <a:gd name="T71" fmla="*/ 80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4" y="158"/>
                  </a:lnTo>
                  <a:lnTo>
                    <a:pt x="172" y="172"/>
                  </a:lnTo>
                  <a:lnTo>
                    <a:pt x="158" y="184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0" y="200"/>
                  </a:lnTo>
                  <a:lnTo>
                    <a:pt x="62" y="194"/>
                  </a:lnTo>
                  <a:lnTo>
                    <a:pt x="44" y="184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0"/>
                  </a:lnTo>
                  <a:lnTo>
                    <a:pt x="8" y="62"/>
                  </a:lnTo>
                  <a:lnTo>
                    <a:pt x="18" y="44"/>
                  </a:lnTo>
                  <a:lnTo>
                    <a:pt x="30" y="30"/>
                  </a:lnTo>
                  <a:lnTo>
                    <a:pt x="44" y="18"/>
                  </a:lnTo>
                  <a:lnTo>
                    <a:pt x="62" y="8"/>
                  </a:lnTo>
                  <a:lnTo>
                    <a:pt x="80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4" y="44"/>
                  </a:lnTo>
                  <a:lnTo>
                    <a:pt x="194" y="62"/>
                  </a:lnTo>
                  <a:lnTo>
                    <a:pt x="200" y="80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4" name="Line 112">
              <a:extLst>
                <a:ext uri="{FF2B5EF4-FFF2-40B4-BE49-F238E27FC236}">
                  <a16:creationId xmlns:a16="http://schemas.microsoft.com/office/drawing/2014/main" id="{A4343868-823C-7723-5BCB-E5208DF5C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8550" y="6051550"/>
              <a:ext cx="111125" cy="111125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5" name="Group 394">
            <a:extLst>
              <a:ext uri="{FF2B5EF4-FFF2-40B4-BE49-F238E27FC236}">
                <a16:creationId xmlns:a16="http://schemas.microsoft.com/office/drawing/2014/main" id="{BE9F524E-C42C-5431-C488-135C3DD86413}"/>
              </a:ext>
            </a:extLst>
          </p:cNvPr>
          <p:cNvGrpSpPr/>
          <p:nvPr/>
        </p:nvGrpSpPr>
        <p:grpSpPr>
          <a:xfrm>
            <a:off x="2722211" y="4119001"/>
            <a:ext cx="810909" cy="826624"/>
            <a:chOff x="6934200" y="5537200"/>
            <a:chExt cx="863600" cy="863600"/>
          </a:xfrm>
          <a:solidFill>
            <a:srgbClr val="3E7E93"/>
          </a:solidFill>
        </p:grpSpPr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0D7823C-2ECE-7A08-6E87-379296601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9" name="Freeform 113">
              <a:extLst>
                <a:ext uri="{FF2B5EF4-FFF2-40B4-BE49-F238E27FC236}">
                  <a16:creationId xmlns:a16="http://schemas.microsoft.com/office/drawing/2014/main" id="{DAE96802-BA83-3280-1EFE-A2636A01E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5772150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0" name="Freeform 114">
              <a:extLst>
                <a:ext uri="{FF2B5EF4-FFF2-40B4-BE49-F238E27FC236}">
                  <a16:creationId xmlns:a16="http://schemas.microsoft.com/office/drawing/2014/main" id="{1EEF52C4-F6B8-2614-F5FD-2554C360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0" y="5822950"/>
              <a:ext cx="111125" cy="111125"/>
            </a:xfrm>
            <a:custGeom>
              <a:avLst/>
              <a:gdLst>
                <a:gd name="T0" fmla="*/ 0 w 70"/>
                <a:gd name="T1" fmla="*/ 70 h 70"/>
                <a:gd name="T2" fmla="*/ 0 w 70"/>
                <a:gd name="T3" fmla="*/ 70 h 70"/>
                <a:gd name="T4" fmla="*/ 2 w 70"/>
                <a:gd name="T5" fmla="*/ 56 h 70"/>
                <a:gd name="T6" fmla="*/ 6 w 70"/>
                <a:gd name="T7" fmla="*/ 42 h 70"/>
                <a:gd name="T8" fmla="*/ 12 w 70"/>
                <a:gd name="T9" fmla="*/ 32 h 70"/>
                <a:gd name="T10" fmla="*/ 22 w 70"/>
                <a:gd name="T11" fmla="*/ 20 h 70"/>
                <a:gd name="T12" fmla="*/ 32 w 70"/>
                <a:gd name="T13" fmla="*/ 12 h 70"/>
                <a:gd name="T14" fmla="*/ 42 w 70"/>
                <a:gd name="T15" fmla="*/ 6 h 70"/>
                <a:gd name="T16" fmla="*/ 56 w 70"/>
                <a:gd name="T17" fmla="*/ 2 h 70"/>
                <a:gd name="T18" fmla="*/ 70 w 70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0" y="70"/>
                  </a:lnTo>
                  <a:lnTo>
                    <a:pt x="2" y="56"/>
                  </a:lnTo>
                  <a:lnTo>
                    <a:pt x="6" y="42"/>
                  </a:lnTo>
                  <a:lnTo>
                    <a:pt x="12" y="32"/>
                  </a:lnTo>
                  <a:lnTo>
                    <a:pt x="22" y="20"/>
                  </a:lnTo>
                  <a:lnTo>
                    <a:pt x="32" y="12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1" name="Freeform 115">
              <a:extLst>
                <a:ext uri="{FF2B5EF4-FFF2-40B4-BE49-F238E27FC236}">
                  <a16:creationId xmlns:a16="http://schemas.microsoft.com/office/drawing/2014/main" id="{803A836B-8BDF-2B0C-5A31-4F48247D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5" y="6022975"/>
              <a:ext cx="130175" cy="130175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6" name="Group 399">
            <a:extLst>
              <a:ext uri="{FF2B5EF4-FFF2-40B4-BE49-F238E27FC236}">
                <a16:creationId xmlns:a16="http://schemas.microsoft.com/office/drawing/2014/main" id="{EBD9B8E2-6C6C-277B-916C-DD8521D8A675}"/>
              </a:ext>
            </a:extLst>
          </p:cNvPr>
          <p:cNvGrpSpPr/>
          <p:nvPr/>
        </p:nvGrpSpPr>
        <p:grpSpPr>
          <a:xfrm>
            <a:off x="532952" y="4100350"/>
            <a:ext cx="810909" cy="826624"/>
            <a:chOff x="4394200" y="5537200"/>
            <a:chExt cx="863600" cy="863600"/>
          </a:xfrm>
          <a:solidFill>
            <a:srgbClr val="3E7E93"/>
          </a:solidFill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82D62B7-73A7-9B59-2637-3B9380FB5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1" name="Freeform 161">
              <a:extLst>
                <a:ext uri="{FF2B5EF4-FFF2-40B4-BE49-F238E27FC236}">
                  <a16:creationId xmlns:a16="http://schemas.microsoft.com/office/drawing/2014/main" id="{7640C7AA-08A6-2FB1-7F5C-D62D55E6B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075" y="5765800"/>
              <a:ext cx="146050" cy="406400"/>
            </a:xfrm>
            <a:custGeom>
              <a:avLst/>
              <a:gdLst>
                <a:gd name="T0" fmla="*/ 46 w 92"/>
                <a:gd name="T1" fmla="*/ 256 h 256"/>
                <a:gd name="T2" fmla="*/ 46 w 92"/>
                <a:gd name="T3" fmla="*/ 256 h 256"/>
                <a:gd name="T4" fmla="*/ 46 w 92"/>
                <a:gd name="T5" fmla="*/ 248 h 256"/>
                <a:gd name="T6" fmla="*/ 44 w 92"/>
                <a:gd name="T7" fmla="*/ 238 h 256"/>
                <a:gd name="T8" fmla="*/ 46 w 92"/>
                <a:gd name="T9" fmla="*/ 228 h 256"/>
                <a:gd name="T10" fmla="*/ 50 w 92"/>
                <a:gd name="T11" fmla="*/ 216 h 256"/>
                <a:gd name="T12" fmla="*/ 58 w 92"/>
                <a:gd name="T13" fmla="*/ 202 h 256"/>
                <a:gd name="T14" fmla="*/ 72 w 92"/>
                <a:gd name="T15" fmla="*/ 190 h 256"/>
                <a:gd name="T16" fmla="*/ 82 w 92"/>
                <a:gd name="T17" fmla="*/ 184 h 256"/>
                <a:gd name="T18" fmla="*/ 92 w 92"/>
                <a:gd name="T19" fmla="*/ 178 h 256"/>
                <a:gd name="T20" fmla="*/ 92 w 92"/>
                <a:gd name="T21" fmla="*/ 178 h 256"/>
                <a:gd name="T22" fmla="*/ 78 w 92"/>
                <a:gd name="T23" fmla="*/ 162 h 256"/>
                <a:gd name="T24" fmla="*/ 62 w 92"/>
                <a:gd name="T25" fmla="*/ 146 h 256"/>
                <a:gd name="T26" fmla="*/ 46 w 92"/>
                <a:gd name="T27" fmla="*/ 124 h 256"/>
                <a:gd name="T28" fmla="*/ 28 w 92"/>
                <a:gd name="T29" fmla="*/ 96 h 256"/>
                <a:gd name="T30" fmla="*/ 14 w 92"/>
                <a:gd name="T31" fmla="*/ 66 h 256"/>
                <a:gd name="T32" fmla="*/ 8 w 92"/>
                <a:gd name="T33" fmla="*/ 50 h 256"/>
                <a:gd name="T34" fmla="*/ 4 w 92"/>
                <a:gd name="T35" fmla="*/ 34 h 256"/>
                <a:gd name="T36" fmla="*/ 0 w 92"/>
                <a:gd name="T37" fmla="*/ 18 h 256"/>
                <a:gd name="T38" fmla="*/ 0 w 92"/>
                <a:gd name="T3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56">
                  <a:moveTo>
                    <a:pt x="46" y="256"/>
                  </a:moveTo>
                  <a:lnTo>
                    <a:pt x="46" y="256"/>
                  </a:lnTo>
                  <a:lnTo>
                    <a:pt x="46" y="248"/>
                  </a:lnTo>
                  <a:lnTo>
                    <a:pt x="44" y="238"/>
                  </a:lnTo>
                  <a:lnTo>
                    <a:pt x="46" y="228"/>
                  </a:lnTo>
                  <a:lnTo>
                    <a:pt x="50" y="216"/>
                  </a:lnTo>
                  <a:lnTo>
                    <a:pt x="58" y="202"/>
                  </a:lnTo>
                  <a:lnTo>
                    <a:pt x="72" y="190"/>
                  </a:lnTo>
                  <a:lnTo>
                    <a:pt x="82" y="184"/>
                  </a:lnTo>
                  <a:lnTo>
                    <a:pt x="92" y="178"/>
                  </a:lnTo>
                  <a:lnTo>
                    <a:pt x="92" y="178"/>
                  </a:lnTo>
                  <a:lnTo>
                    <a:pt x="78" y="162"/>
                  </a:lnTo>
                  <a:lnTo>
                    <a:pt x="62" y="146"/>
                  </a:lnTo>
                  <a:lnTo>
                    <a:pt x="46" y="124"/>
                  </a:lnTo>
                  <a:lnTo>
                    <a:pt x="28" y="96"/>
                  </a:lnTo>
                  <a:lnTo>
                    <a:pt x="14" y="66"/>
                  </a:lnTo>
                  <a:lnTo>
                    <a:pt x="8" y="50"/>
                  </a:lnTo>
                  <a:lnTo>
                    <a:pt x="4" y="34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2" name="Freeform 162">
              <a:extLst>
                <a:ext uri="{FF2B5EF4-FFF2-40B4-BE49-F238E27FC236}">
                  <a16:creationId xmlns:a16="http://schemas.microsoft.com/office/drawing/2014/main" id="{C41624A1-1484-0F7C-E6B1-9ED2B66C6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850" y="5765800"/>
              <a:ext cx="149225" cy="406400"/>
            </a:xfrm>
            <a:custGeom>
              <a:avLst/>
              <a:gdLst>
                <a:gd name="T0" fmla="*/ 46 w 94"/>
                <a:gd name="T1" fmla="*/ 256 h 256"/>
                <a:gd name="T2" fmla="*/ 46 w 94"/>
                <a:gd name="T3" fmla="*/ 256 h 256"/>
                <a:gd name="T4" fmla="*/ 48 w 94"/>
                <a:gd name="T5" fmla="*/ 248 h 256"/>
                <a:gd name="T6" fmla="*/ 48 w 94"/>
                <a:gd name="T7" fmla="*/ 238 h 256"/>
                <a:gd name="T8" fmla="*/ 46 w 94"/>
                <a:gd name="T9" fmla="*/ 228 h 256"/>
                <a:gd name="T10" fmla="*/ 42 w 94"/>
                <a:gd name="T11" fmla="*/ 216 h 256"/>
                <a:gd name="T12" fmla="*/ 34 w 94"/>
                <a:gd name="T13" fmla="*/ 202 h 256"/>
                <a:gd name="T14" fmla="*/ 20 w 94"/>
                <a:gd name="T15" fmla="*/ 190 h 256"/>
                <a:gd name="T16" fmla="*/ 12 w 94"/>
                <a:gd name="T17" fmla="*/ 184 h 256"/>
                <a:gd name="T18" fmla="*/ 0 w 94"/>
                <a:gd name="T19" fmla="*/ 178 h 256"/>
                <a:gd name="T20" fmla="*/ 0 w 94"/>
                <a:gd name="T21" fmla="*/ 178 h 256"/>
                <a:gd name="T22" fmla="*/ 14 w 94"/>
                <a:gd name="T23" fmla="*/ 162 h 256"/>
                <a:gd name="T24" fmla="*/ 30 w 94"/>
                <a:gd name="T25" fmla="*/ 146 h 256"/>
                <a:gd name="T26" fmla="*/ 46 w 94"/>
                <a:gd name="T27" fmla="*/ 124 h 256"/>
                <a:gd name="T28" fmla="*/ 64 w 94"/>
                <a:gd name="T29" fmla="*/ 96 h 256"/>
                <a:gd name="T30" fmla="*/ 78 w 94"/>
                <a:gd name="T31" fmla="*/ 66 h 256"/>
                <a:gd name="T32" fmla="*/ 84 w 94"/>
                <a:gd name="T33" fmla="*/ 50 h 256"/>
                <a:gd name="T34" fmla="*/ 90 w 94"/>
                <a:gd name="T35" fmla="*/ 34 h 256"/>
                <a:gd name="T36" fmla="*/ 92 w 94"/>
                <a:gd name="T37" fmla="*/ 18 h 256"/>
                <a:gd name="T38" fmla="*/ 94 w 94"/>
                <a:gd name="T3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256">
                  <a:moveTo>
                    <a:pt x="46" y="256"/>
                  </a:moveTo>
                  <a:lnTo>
                    <a:pt x="46" y="256"/>
                  </a:lnTo>
                  <a:lnTo>
                    <a:pt x="48" y="248"/>
                  </a:lnTo>
                  <a:lnTo>
                    <a:pt x="48" y="238"/>
                  </a:lnTo>
                  <a:lnTo>
                    <a:pt x="46" y="228"/>
                  </a:lnTo>
                  <a:lnTo>
                    <a:pt x="42" y="216"/>
                  </a:lnTo>
                  <a:lnTo>
                    <a:pt x="34" y="202"/>
                  </a:lnTo>
                  <a:lnTo>
                    <a:pt x="20" y="190"/>
                  </a:lnTo>
                  <a:lnTo>
                    <a:pt x="12" y="184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14" y="162"/>
                  </a:lnTo>
                  <a:lnTo>
                    <a:pt x="30" y="146"/>
                  </a:lnTo>
                  <a:lnTo>
                    <a:pt x="46" y="124"/>
                  </a:lnTo>
                  <a:lnTo>
                    <a:pt x="64" y="96"/>
                  </a:lnTo>
                  <a:lnTo>
                    <a:pt x="78" y="66"/>
                  </a:lnTo>
                  <a:lnTo>
                    <a:pt x="84" y="50"/>
                  </a:lnTo>
                  <a:lnTo>
                    <a:pt x="90" y="34"/>
                  </a:lnTo>
                  <a:lnTo>
                    <a:pt x="92" y="18"/>
                  </a:lnTo>
                  <a:lnTo>
                    <a:pt x="94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3" name="Line 163">
              <a:extLst>
                <a:ext uri="{FF2B5EF4-FFF2-40B4-BE49-F238E27FC236}">
                  <a16:creationId xmlns:a16="http://schemas.microsoft.com/office/drawing/2014/main" id="{BC6BA90B-627C-F34E-A0C0-EEA6F9D656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1075" y="5765800"/>
              <a:ext cx="0" cy="23495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4" name="Freeform 164">
              <a:extLst>
                <a:ext uri="{FF2B5EF4-FFF2-40B4-BE49-F238E27FC236}">
                  <a16:creationId xmlns:a16="http://schemas.microsoft.com/office/drawing/2014/main" id="{0B54168B-C045-67D5-E721-8147DB034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850" y="6000750"/>
              <a:ext cx="44450" cy="44450"/>
            </a:xfrm>
            <a:custGeom>
              <a:avLst/>
              <a:gdLst>
                <a:gd name="T0" fmla="*/ 0 w 28"/>
                <a:gd name="T1" fmla="*/ 14 h 28"/>
                <a:gd name="T2" fmla="*/ 0 w 28"/>
                <a:gd name="T3" fmla="*/ 14 h 28"/>
                <a:gd name="T4" fmla="*/ 0 w 28"/>
                <a:gd name="T5" fmla="*/ 8 h 28"/>
                <a:gd name="T6" fmla="*/ 4 w 28"/>
                <a:gd name="T7" fmla="*/ 4 h 28"/>
                <a:gd name="T8" fmla="*/ 8 w 28"/>
                <a:gd name="T9" fmla="*/ 0 h 28"/>
                <a:gd name="T10" fmla="*/ 14 w 28"/>
                <a:gd name="T11" fmla="*/ 0 h 28"/>
                <a:gd name="T12" fmla="*/ 14 w 28"/>
                <a:gd name="T13" fmla="*/ 0 h 28"/>
                <a:gd name="T14" fmla="*/ 18 w 28"/>
                <a:gd name="T15" fmla="*/ 0 h 28"/>
                <a:gd name="T16" fmla="*/ 24 w 28"/>
                <a:gd name="T17" fmla="*/ 4 h 28"/>
                <a:gd name="T18" fmla="*/ 26 w 28"/>
                <a:gd name="T19" fmla="*/ 8 h 28"/>
                <a:gd name="T20" fmla="*/ 28 w 28"/>
                <a:gd name="T21" fmla="*/ 14 h 28"/>
                <a:gd name="T22" fmla="*/ 28 w 28"/>
                <a:gd name="T23" fmla="*/ 14 h 28"/>
                <a:gd name="T24" fmla="*/ 26 w 28"/>
                <a:gd name="T25" fmla="*/ 20 h 28"/>
                <a:gd name="T26" fmla="*/ 24 w 28"/>
                <a:gd name="T27" fmla="*/ 24 h 28"/>
                <a:gd name="T28" fmla="*/ 18 w 28"/>
                <a:gd name="T29" fmla="*/ 26 h 28"/>
                <a:gd name="T30" fmla="*/ 14 w 28"/>
                <a:gd name="T31" fmla="*/ 28 h 28"/>
                <a:gd name="T32" fmla="*/ 14 w 28"/>
                <a:gd name="T33" fmla="*/ 28 h 28"/>
                <a:gd name="T34" fmla="*/ 8 w 28"/>
                <a:gd name="T35" fmla="*/ 26 h 28"/>
                <a:gd name="T36" fmla="*/ 4 w 28"/>
                <a:gd name="T37" fmla="*/ 24 h 28"/>
                <a:gd name="T38" fmla="*/ 0 w 28"/>
                <a:gd name="T39" fmla="*/ 20 h 28"/>
                <a:gd name="T40" fmla="*/ 0 w 28"/>
                <a:gd name="T41" fmla="*/ 14 h 28"/>
                <a:gd name="T42" fmla="*/ 0 w 28"/>
                <a:gd name="T43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0" y="14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6" y="8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6" y="20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5" name="Line 165">
              <a:extLst>
                <a:ext uri="{FF2B5EF4-FFF2-40B4-BE49-F238E27FC236}">
                  <a16:creationId xmlns:a16="http://schemas.microsoft.com/office/drawing/2014/main" id="{14047E4B-926B-5900-55EF-A7CF3198FB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7725" y="6172200"/>
              <a:ext cx="266700" cy="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6" name="Line 166">
              <a:extLst>
                <a:ext uri="{FF2B5EF4-FFF2-40B4-BE49-F238E27FC236}">
                  <a16:creationId xmlns:a16="http://schemas.microsoft.com/office/drawing/2014/main" id="{959A2FC3-77A4-DFEA-252F-D0747C5AF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2200" y="5819775"/>
              <a:ext cx="107950" cy="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7" name="Line 167">
              <a:extLst>
                <a:ext uri="{FF2B5EF4-FFF2-40B4-BE49-F238E27FC236}">
                  <a16:creationId xmlns:a16="http://schemas.microsoft.com/office/drawing/2014/main" id="{36116890-5BE2-FE8A-0DFC-C266E8DC3F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6175" y="5765800"/>
              <a:ext cx="0" cy="104775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7" name="Group 408">
            <a:extLst>
              <a:ext uri="{FF2B5EF4-FFF2-40B4-BE49-F238E27FC236}">
                <a16:creationId xmlns:a16="http://schemas.microsoft.com/office/drawing/2014/main" id="{B1F8FA4D-C478-8A22-654D-2C51A95A61F9}"/>
              </a:ext>
            </a:extLst>
          </p:cNvPr>
          <p:cNvGrpSpPr/>
          <p:nvPr/>
        </p:nvGrpSpPr>
        <p:grpSpPr>
          <a:xfrm>
            <a:off x="4919352" y="4119002"/>
            <a:ext cx="810909" cy="826624"/>
            <a:chOff x="6934200" y="457200"/>
            <a:chExt cx="863600" cy="863600"/>
          </a:xfrm>
          <a:solidFill>
            <a:srgbClr val="3E7E93"/>
          </a:solidFill>
        </p:grpSpPr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FAE3BB29-0E13-29B8-642D-985032E20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45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36BCD13-1B32-6E41-24A6-E09EBCE2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688975"/>
              <a:ext cx="368300" cy="400050"/>
            </a:xfrm>
            <a:custGeom>
              <a:avLst/>
              <a:gdLst>
                <a:gd name="T0" fmla="*/ 0 w 232"/>
                <a:gd name="T1" fmla="*/ 242 h 252"/>
                <a:gd name="T2" fmla="*/ 64 w 232"/>
                <a:gd name="T3" fmla="*/ 242 h 252"/>
                <a:gd name="T4" fmla="*/ 74 w 232"/>
                <a:gd name="T5" fmla="*/ 242 h 252"/>
                <a:gd name="T6" fmla="*/ 108 w 232"/>
                <a:gd name="T7" fmla="*/ 250 h 252"/>
                <a:gd name="T8" fmla="*/ 138 w 232"/>
                <a:gd name="T9" fmla="*/ 252 h 252"/>
                <a:gd name="T10" fmla="*/ 190 w 232"/>
                <a:gd name="T11" fmla="*/ 248 h 252"/>
                <a:gd name="T12" fmla="*/ 204 w 232"/>
                <a:gd name="T13" fmla="*/ 242 h 252"/>
                <a:gd name="T14" fmla="*/ 208 w 232"/>
                <a:gd name="T15" fmla="*/ 236 h 252"/>
                <a:gd name="T16" fmla="*/ 210 w 232"/>
                <a:gd name="T17" fmla="*/ 228 h 252"/>
                <a:gd name="T18" fmla="*/ 206 w 232"/>
                <a:gd name="T19" fmla="*/ 218 h 252"/>
                <a:gd name="T20" fmla="*/ 204 w 232"/>
                <a:gd name="T21" fmla="*/ 214 h 252"/>
                <a:gd name="T22" fmla="*/ 214 w 232"/>
                <a:gd name="T23" fmla="*/ 210 h 252"/>
                <a:gd name="T24" fmla="*/ 224 w 232"/>
                <a:gd name="T25" fmla="*/ 200 h 252"/>
                <a:gd name="T26" fmla="*/ 224 w 232"/>
                <a:gd name="T27" fmla="*/ 194 h 252"/>
                <a:gd name="T28" fmla="*/ 220 w 232"/>
                <a:gd name="T29" fmla="*/ 180 h 252"/>
                <a:gd name="T30" fmla="*/ 216 w 232"/>
                <a:gd name="T31" fmla="*/ 176 h 252"/>
                <a:gd name="T32" fmla="*/ 230 w 232"/>
                <a:gd name="T33" fmla="*/ 164 h 252"/>
                <a:gd name="T34" fmla="*/ 232 w 232"/>
                <a:gd name="T35" fmla="*/ 156 h 252"/>
                <a:gd name="T36" fmla="*/ 230 w 232"/>
                <a:gd name="T37" fmla="*/ 146 h 252"/>
                <a:gd name="T38" fmla="*/ 220 w 232"/>
                <a:gd name="T39" fmla="*/ 136 h 252"/>
                <a:gd name="T40" fmla="*/ 222 w 232"/>
                <a:gd name="T41" fmla="*/ 136 h 252"/>
                <a:gd name="T42" fmla="*/ 230 w 232"/>
                <a:gd name="T43" fmla="*/ 126 h 252"/>
                <a:gd name="T44" fmla="*/ 232 w 232"/>
                <a:gd name="T45" fmla="*/ 116 h 252"/>
                <a:gd name="T46" fmla="*/ 228 w 232"/>
                <a:gd name="T47" fmla="*/ 106 h 252"/>
                <a:gd name="T48" fmla="*/ 216 w 232"/>
                <a:gd name="T49" fmla="*/ 98 h 252"/>
                <a:gd name="T50" fmla="*/ 214 w 232"/>
                <a:gd name="T51" fmla="*/ 96 h 252"/>
                <a:gd name="T52" fmla="*/ 150 w 232"/>
                <a:gd name="T53" fmla="*/ 96 h 252"/>
                <a:gd name="T54" fmla="*/ 144 w 232"/>
                <a:gd name="T55" fmla="*/ 90 h 252"/>
                <a:gd name="T56" fmla="*/ 146 w 232"/>
                <a:gd name="T57" fmla="*/ 74 h 252"/>
                <a:gd name="T58" fmla="*/ 154 w 232"/>
                <a:gd name="T59" fmla="*/ 54 h 252"/>
                <a:gd name="T60" fmla="*/ 158 w 232"/>
                <a:gd name="T61" fmla="*/ 32 h 252"/>
                <a:gd name="T62" fmla="*/ 156 w 232"/>
                <a:gd name="T63" fmla="*/ 22 h 252"/>
                <a:gd name="T64" fmla="*/ 146 w 232"/>
                <a:gd name="T65" fmla="*/ 4 h 252"/>
                <a:gd name="T66" fmla="*/ 136 w 232"/>
                <a:gd name="T67" fmla="*/ 0 h 252"/>
                <a:gd name="T68" fmla="*/ 134 w 232"/>
                <a:gd name="T69" fmla="*/ 0 h 252"/>
                <a:gd name="T70" fmla="*/ 130 w 232"/>
                <a:gd name="T71" fmla="*/ 10 h 252"/>
                <a:gd name="T72" fmla="*/ 128 w 232"/>
                <a:gd name="T73" fmla="*/ 18 h 252"/>
                <a:gd name="T74" fmla="*/ 114 w 232"/>
                <a:gd name="T75" fmla="*/ 46 h 252"/>
                <a:gd name="T76" fmla="*/ 104 w 232"/>
                <a:gd name="T77" fmla="*/ 60 h 252"/>
                <a:gd name="T78" fmla="*/ 62 w 232"/>
                <a:gd name="T79" fmla="*/ 120 h 252"/>
                <a:gd name="T80" fmla="*/ 56 w 232"/>
                <a:gd name="T81" fmla="*/ 128 h 252"/>
                <a:gd name="T82" fmla="*/ 38 w 232"/>
                <a:gd name="T83" fmla="*/ 142 h 252"/>
                <a:gd name="T84" fmla="*/ 18 w 232"/>
                <a:gd name="T85" fmla="*/ 146 h 252"/>
                <a:gd name="T86" fmla="*/ 0 w 232"/>
                <a:gd name="T87" fmla="*/ 14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2" h="252">
                  <a:moveTo>
                    <a:pt x="0" y="148"/>
                  </a:moveTo>
                  <a:lnTo>
                    <a:pt x="0" y="242"/>
                  </a:lnTo>
                  <a:lnTo>
                    <a:pt x="0" y="242"/>
                  </a:lnTo>
                  <a:lnTo>
                    <a:pt x="64" y="242"/>
                  </a:lnTo>
                  <a:lnTo>
                    <a:pt x="64" y="242"/>
                  </a:lnTo>
                  <a:lnTo>
                    <a:pt x="74" y="242"/>
                  </a:lnTo>
                  <a:lnTo>
                    <a:pt x="86" y="246"/>
                  </a:lnTo>
                  <a:lnTo>
                    <a:pt x="108" y="250"/>
                  </a:lnTo>
                  <a:lnTo>
                    <a:pt x="138" y="252"/>
                  </a:lnTo>
                  <a:lnTo>
                    <a:pt x="138" y="252"/>
                  </a:lnTo>
                  <a:lnTo>
                    <a:pt x="168" y="250"/>
                  </a:lnTo>
                  <a:lnTo>
                    <a:pt x="190" y="248"/>
                  </a:lnTo>
                  <a:lnTo>
                    <a:pt x="198" y="246"/>
                  </a:lnTo>
                  <a:lnTo>
                    <a:pt x="204" y="242"/>
                  </a:lnTo>
                  <a:lnTo>
                    <a:pt x="206" y="238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10" y="228"/>
                  </a:lnTo>
                  <a:lnTo>
                    <a:pt x="208" y="222"/>
                  </a:lnTo>
                  <a:lnTo>
                    <a:pt x="206" y="218"/>
                  </a:lnTo>
                  <a:lnTo>
                    <a:pt x="204" y="214"/>
                  </a:lnTo>
                  <a:lnTo>
                    <a:pt x="204" y="214"/>
                  </a:lnTo>
                  <a:lnTo>
                    <a:pt x="208" y="214"/>
                  </a:lnTo>
                  <a:lnTo>
                    <a:pt x="214" y="210"/>
                  </a:lnTo>
                  <a:lnTo>
                    <a:pt x="222" y="204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4" y="194"/>
                  </a:lnTo>
                  <a:lnTo>
                    <a:pt x="224" y="186"/>
                  </a:lnTo>
                  <a:lnTo>
                    <a:pt x="220" y="180"/>
                  </a:lnTo>
                  <a:lnTo>
                    <a:pt x="216" y="176"/>
                  </a:lnTo>
                  <a:lnTo>
                    <a:pt x="216" y="176"/>
                  </a:lnTo>
                  <a:lnTo>
                    <a:pt x="224" y="172"/>
                  </a:lnTo>
                  <a:lnTo>
                    <a:pt x="230" y="164"/>
                  </a:lnTo>
                  <a:lnTo>
                    <a:pt x="230" y="160"/>
                  </a:lnTo>
                  <a:lnTo>
                    <a:pt x="232" y="156"/>
                  </a:lnTo>
                  <a:lnTo>
                    <a:pt x="232" y="156"/>
                  </a:lnTo>
                  <a:lnTo>
                    <a:pt x="230" y="146"/>
                  </a:lnTo>
                  <a:lnTo>
                    <a:pt x="226" y="140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2" y="136"/>
                  </a:lnTo>
                  <a:lnTo>
                    <a:pt x="226" y="132"/>
                  </a:lnTo>
                  <a:lnTo>
                    <a:pt x="230" y="126"/>
                  </a:lnTo>
                  <a:lnTo>
                    <a:pt x="232" y="116"/>
                  </a:lnTo>
                  <a:lnTo>
                    <a:pt x="232" y="116"/>
                  </a:lnTo>
                  <a:lnTo>
                    <a:pt x="230" y="110"/>
                  </a:lnTo>
                  <a:lnTo>
                    <a:pt x="228" y="106"/>
                  </a:lnTo>
                  <a:lnTo>
                    <a:pt x="222" y="100"/>
                  </a:lnTo>
                  <a:lnTo>
                    <a:pt x="216" y="98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50" y="96"/>
                  </a:lnTo>
                  <a:lnTo>
                    <a:pt x="150" y="96"/>
                  </a:lnTo>
                  <a:lnTo>
                    <a:pt x="146" y="94"/>
                  </a:lnTo>
                  <a:lnTo>
                    <a:pt x="144" y="90"/>
                  </a:lnTo>
                  <a:lnTo>
                    <a:pt x="142" y="84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54" y="54"/>
                  </a:lnTo>
                  <a:lnTo>
                    <a:pt x="156" y="42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6" y="22"/>
                  </a:lnTo>
                  <a:lnTo>
                    <a:pt x="152" y="12"/>
                  </a:lnTo>
                  <a:lnTo>
                    <a:pt x="146" y="4"/>
                  </a:lnTo>
                  <a:lnTo>
                    <a:pt x="142" y="2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4" y="0"/>
                  </a:lnTo>
                  <a:lnTo>
                    <a:pt x="132" y="2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28" y="18"/>
                  </a:lnTo>
                  <a:lnTo>
                    <a:pt x="122" y="30"/>
                  </a:lnTo>
                  <a:lnTo>
                    <a:pt x="114" y="46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82" y="88"/>
                  </a:lnTo>
                  <a:lnTo>
                    <a:pt x="62" y="120"/>
                  </a:lnTo>
                  <a:lnTo>
                    <a:pt x="62" y="120"/>
                  </a:lnTo>
                  <a:lnTo>
                    <a:pt x="56" y="128"/>
                  </a:lnTo>
                  <a:lnTo>
                    <a:pt x="50" y="134"/>
                  </a:lnTo>
                  <a:lnTo>
                    <a:pt x="38" y="142"/>
                  </a:lnTo>
                  <a:lnTo>
                    <a:pt x="28" y="146"/>
                  </a:lnTo>
                  <a:lnTo>
                    <a:pt x="18" y="146"/>
                  </a:lnTo>
                  <a:lnTo>
                    <a:pt x="18" y="146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487631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-huisst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435006" y="1349406"/>
            <a:ext cx="113634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De huisstijlgids vind je hier:</a:t>
            </a:r>
            <a:br>
              <a:rPr lang="nl-NL" sz="2000" b="1" dirty="0">
                <a:solidFill>
                  <a:srgbClr val="3E7E93"/>
                </a:solidFill>
              </a:rPr>
            </a:br>
            <a:r>
              <a:rPr lang="nl-NL" sz="2000" b="0" dirty="0">
                <a:solidFill>
                  <a:srgbClr val="19A79E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G:\Communicatie\Huisstijl\Handleiding huisstijl\Huistijlgids-Vivo-2022.pdf</a:t>
            </a:r>
            <a:endParaRPr lang="nl-NL" sz="2000" b="0" dirty="0">
              <a:solidFill>
                <a:srgbClr val="19A79E"/>
              </a:solidFill>
            </a:endParaRPr>
          </a:p>
          <a:p>
            <a:endParaRPr lang="nl-NL" sz="2000" dirty="0"/>
          </a:p>
          <a:p>
            <a:r>
              <a:rPr lang="nl-NL" sz="2000" b="0" dirty="0">
                <a:solidFill>
                  <a:schemeClr val="bg1"/>
                </a:solidFill>
              </a:rPr>
              <a:t>De kleuren:</a:t>
            </a:r>
          </a:p>
          <a:p>
            <a:endParaRPr lang="nl-NL" sz="2000" b="1" dirty="0"/>
          </a:p>
          <a:p>
            <a:endParaRPr lang="nl-NL" sz="2000" b="1" dirty="0"/>
          </a:p>
          <a:p>
            <a:endParaRPr lang="nl-NL" sz="2000" b="1" dirty="0"/>
          </a:p>
          <a:p>
            <a:endParaRPr lang="nl-NL" dirty="0"/>
          </a:p>
          <a:p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C3A2A7F-FBA1-18B6-790B-569A3D06B94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Huisstijl en huisstijlkleuren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BEAE6CC-5416-C773-50A4-0D8F9AE9F6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8256" y="2202778"/>
            <a:ext cx="2972710" cy="327923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2D2F64B-59D1-AC40-9FAC-76772A14B5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98481" y="2206960"/>
            <a:ext cx="2829158" cy="445128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D9BA5C2-660D-F3B6-70DB-75B36589B3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81583" y="1517585"/>
            <a:ext cx="3338922" cy="39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71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schoeisel, jeans&#10;&#10;Automatisch gegenereerde beschrijving">
            <a:extLst>
              <a:ext uri="{FF2B5EF4-FFF2-40B4-BE49-F238E27FC236}">
                <a16:creationId xmlns:a16="http://schemas.microsoft.com/office/drawing/2014/main" id="{380BE684-6366-7167-F228-96A0D6762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8876"/>
            <a:ext cx="12192000" cy="8128000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9" name="Afbeelding 8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AF57AFD8-2EA2-96FC-20D4-78C772B4A4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945" y="5443340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887274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B712B00-9321-054E-AFA5-D501288B4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7" b="52047"/>
          <a:stretch/>
        </p:blipFill>
        <p:spPr>
          <a:xfrm>
            <a:off x="0" y="0"/>
            <a:ext cx="5887274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293999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F667FF0-48F0-B983-5C2E-1733C758A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5770485" cy="687567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770485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331259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E5F0E0E-C3F1-16C3-6E6F-00326EF6D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8878"/>
            <a:ext cx="5858980" cy="686687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860640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1894825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6511784" y="740259"/>
            <a:ext cx="5228568" cy="5377481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660" y="6274322"/>
            <a:ext cx="845886" cy="47739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A368351-E6DB-D646-99F6-05A896529C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3" r="28394"/>
          <a:stretch/>
        </p:blipFill>
        <p:spPr>
          <a:xfrm>
            <a:off x="0" y="0"/>
            <a:ext cx="5950966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990736D-9C34-6748-99C4-BA1848E0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1784" y="2853511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1244439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:a16="http://schemas.microsoft.com/office/drawing/2014/main" id="{F300F082-64A5-63FA-61EF-9CABF60F3BDD}"/>
              </a:ext>
            </a:extLst>
          </p:cNvPr>
          <p:cNvSpPr/>
          <p:nvPr userDrawn="1"/>
        </p:nvSpPr>
        <p:spPr>
          <a:xfrm>
            <a:off x="6511784" y="731294"/>
            <a:ext cx="5228568" cy="5377481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660" y="6274322"/>
            <a:ext cx="845886" cy="47739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990736D-9C34-6748-99C4-BA1848E0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9983" y="2836278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D317CB5C-99EE-0792-6A11-868957DFE0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6896"/>
            <a:ext cx="5925671" cy="69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7C492412-74A8-2D63-C56D-D7F8AB5C3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2807" y="0"/>
            <a:ext cx="5919193" cy="6858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35512" y="0"/>
            <a:ext cx="6223000" cy="685800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03" y="6047958"/>
            <a:ext cx="1168321" cy="659371"/>
          </a:xfrm>
          <a:prstGeom prst="rect">
            <a:avLst/>
          </a:prstGeom>
        </p:spPr>
      </p:pic>
      <p:sp>
        <p:nvSpPr>
          <p:cNvPr id="17" name="Parallellogram 16">
            <a:extLst>
              <a:ext uri="{FF2B5EF4-FFF2-40B4-BE49-F238E27FC236}">
                <a16:creationId xmlns:a16="http://schemas.microsoft.com/office/drawing/2014/main" id="{8C0EA5AE-384A-B349-9758-C87D80275148}"/>
              </a:ext>
            </a:extLst>
          </p:cNvPr>
          <p:cNvSpPr/>
          <p:nvPr userDrawn="1"/>
        </p:nvSpPr>
        <p:spPr>
          <a:xfrm>
            <a:off x="1103058" y="2956265"/>
            <a:ext cx="5155454" cy="149145"/>
          </a:xfrm>
          <a:prstGeom prst="parallelogram">
            <a:avLst/>
          </a:prstGeom>
          <a:solidFill>
            <a:srgbClr val="EDE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0A32C9-98CA-4846-B7CB-827E13FB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960" y="1905493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313132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39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Bahnschrift" panose="020B0502040204020203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ChollaSans" pitchFamily="2" charset="77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Cholla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528C75A-6AD4-2329-91ED-8C14656D4B6D}"/>
              </a:ext>
            </a:extLst>
          </p:cNvPr>
          <p:cNvSpPr/>
          <p:nvPr userDrawn="1"/>
        </p:nvSpPr>
        <p:spPr>
          <a:xfrm>
            <a:off x="0" y="2345"/>
            <a:ext cx="12192000" cy="739360"/>
          </a:xfrm>
          <a:prstGeom prst="rect">
            <a:avLst/>
          </a:prstGeom>
          <a:solidFill>
            <a:srgbClr val="3E7E9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1B288E4-7D37-8128-D396-95BE120B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4A05EA-4C4A-61FD-8CAC-B8066F6CD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32155"/>
            <a:ext cx="10515600" cy="5244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785043-C1AB-57B3-2908-816BE08DC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BC83C4-A36C-CA1F-74C1-162FB30B1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8B6DC4-B994-8F9A-2D8C-7C900F7C9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8705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9A3FF6D-209B-700C-C024-54B17E950EA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5" y="6027516"/>
            <a:ext cx="1310051" cy="7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7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2" r:id="rId4"/>
    <p:sldLayoutId id="2147483706" r:id="rId5"/>
    <p:sldLayoutId id="2147483708" r:id="rId6"/>
    <p:sldLayoutId id="2147483724" r:id="rId7"/>
    <p:sldLayoutId id="2147483723" r:id="rId8"/>
    <p:sldLayoutId id="2147483711" r:id="rId9"/>
    <p:sldLayoutId id="2147483713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nl-NL" sz="2800" kern="1200" dirty="0" smtClean="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Courier New" panose="02070309020205020404" pitchFamily="49" charset="0"/>
        <a:buChar char="o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3C3D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icoba@vivosocialprofit.or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annick.tahon@vivosocialprofit.or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hyperlink" Target="https://www.icoba.be/infopakket-voor-sleutelfiguren-van-een-agressiebelei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hyperlink" Target="https://www.icoba.be/nieuws/6-tips-om-beter-om-te-gaan-met-lastig-gedrag-en-lastige-situatie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coba@vivosocialprofit.org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://www.icoba.be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aandeslagmetagressie" TargetMode="External"/><Relationship Id="rId5" Type="http://schemas.openxmlformats.org/officeDocument/2006/relationships/hyperlink" Target="https://www.linkedin.com/company/icoba-vivo" TargetMode="External"/><Relationship Id="rId4" Type="http://schemas.openxmlformats.org/officeDocument/2006/relationships/hyperlink" Target="http://eepurl.com/hNCEBP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vivosocialprofit.org/loopbaan-preventie-en-welzijnsbeleid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gratis-taalondersteuning-voor-je-anderstalige-colleg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hyperlink" Target="mailto:info@vivosocialprofit.org" TargetMode="External"/><Relationship Id="rId4" Type="http://schemas.openxmlformats.org/officeDocument/2006/relationships/hyperlink" Target="https://www.vivosocialprofit.org/gratis-taalondersteuning-voor-jongeren-die-werkplekler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vosocialprofit.org/" TargetMode="External"/><Relationship Id="rId2" Type="http://schemas.openxmlformats.org/officeDocument/2006/relationships/hyperlink" Target="mailto:vormingen@vivosocialprofit.org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basistraject-kansarmoed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23.png"/><Relationship Id="rId4" Type="http://schemas.openxmlformats.org/officeDocument/2006/relationships/hyperlink" Target="mailto:info@vivosocialprofit.or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training.afosoc-vesofo.org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vivosocialprofit.org/opleidingen-open-aanbod?sector=Socioculturele+sector+algemeen" TargetMode="Externa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company-aanbod-verbindende-communicatie" TargetMode="External"/><Relationship Id="rId2" Type="http://schemas.openxmlformats.org/officeDocument/2006/relationships/hyperlink" Target="https://www.vivosocialprofit.org/opleidingen-incompany?" TargetMode="Externa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3.png"/><Relationship Id="rId2" Type="http://schemas.openxmlformats.org/officeDocument/2006/relationships/hyperlink" Target="https://training.afosoc-vesofo.org/sessions/catalog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extranet@afosoc-vesofo.org" TargetMode="External"/><Relationship Id="rId5" Type="http://schemas.openxmlformats.org/officeDocument/2006/relationships/hyperlink" Target="file:///C:\Users\eon\OneDrive%20-%20Afosoc%20Asbl%20-%20Vesofo%20vzw\Documenten\VIVO_Extranet_een_login_aanvragen.doc" TargetMode="External"/><Relationship Id="rId4" Type="http://schemas.openxmlformats.org/officeDocument/2006/relationships/hyperlink" Target="https://training.afosoc-vesofo.org/login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welke-financiele-ondersteuning-bestaat-er-voor-het-inschakelen-van-een-mento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hyperlink" Target="mailto:duaal@vivosocialprofit.org" TargetMode="External"/><Relationship Id="rId4" Type="http://schemas.openxmlformats.org/officeDocument/2006/relationships/hyperlink" Target="mailto:vormingen@vivosocialprofit.or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succesmetjestudies@vivosocialprofit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hyperlink" Target="mailto:vormingen@vivosocialprofit.org" TargetMode="External"/><Relationship Id="rId4" Type="http://schemas.openxmlformats.org/officeDocument/2006/relationships/hyperlink" Target="https://www.vivosocialprofit.org/succes-met-je-studie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leertraject-ziedet?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vohi.leerlabo.b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vorming-hogerop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hyperlink" Target="mailto:vormingen@vivosocialprofit.org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vosocialprofit.org/outreachende-acties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mailto:Outreachende_acties@vivosocialprofit.or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ardevolwerk.be/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hyperlink" Target="https://www.vivosocialprofit.org/tools/de-goestinggenerator" TargetMode="External"/><Relationship Id="rId4" Type="http://schemas.openxmlformats.org/officeDocument/2006/relationships/hyperlink" Target="http://www.facebook.com/waardevolwerk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vivosocialprofit.us10.list-manage.com/subscribe?u=3b59ba19b9eb5265e4ff01edb&amp;id=6067f41e78" TargetMode="External"/><Relationship Id="rId2" Type="http://schemas.openxmlformats.org/officeDocument/2006/relationships/hyperlink" Target="mailto:info@vivosocialprofit.org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g"/><Relationship Id="rId5" Type="http://schemas.openxmlformats.org/officeDocument/2006/relationships/image" Target="../media/image23.png"/><Relationship Id="rId4" Type="http://schemas.openxmlformats.org/officeDocument/2006/relationships/hyperlink" Target="https://www.vivosocialprofit.org/contac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8701182-32B7-7962-F8B5-569F5EFD31C3}"/>
              </a:ext>
            </a:extLst>
          </p:cNvPr>
          <p:cNvSpPr txBox="1"/>
          <p:nvPr/>
        </p:nvSpPr>
        <p:spPr>
          <a:xfrm>
            <a:off x="2435087" y="2256183"/>
            <a:ext cx="7394713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Welkom op de infosessie voor organisaties uit de Socio-culturele sector.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We starten om </a:t>
            </a:r>
            <a:r>
              <a:rPr lang="nl-NL" sz="2400" dirty="0">
                <a:solidFill>
                  <a:prstClr val="white"/>
                </a:solidFill>
                <a:latin typeface="Arial Rounded MT Bold" panose="020F0704030504030204" pitchFamily="34" charset="0"/>
              </a:rPr>
              <a:t>14u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 sessie wordt opgenomen en achteraf verspreid.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7" name="Afbeelding 6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23A05216-B19B-624D-043D-94D8DDD10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46" y="5635768"/>
            <a:ext cx="1003103" cy="108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42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ICOBA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741090" cy="5397310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Integraal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</a:t>
            </a:r>
            <a:r>
              <a:rPr lang="nl-NL" dirty="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nl-NL" dirty="0">
                <a:solidFill>
                  <a:schemeClr val="accent2"/>
                </a:solidFill>
              </a:rPr>
              <a:t>OPVANG, NAZORG &amp; HERSTEL: schade beperken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</a:t>
            </a:r>
            <a:r>
              <a:rPr lang="nl-NL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nl-NL" dirty="0">
                <a:solidFill>
                  <a:schemeClr val="accent2"/>
                </a:solidFill>
              </a:rPr>
              <a:t>INTERVENTIE/REACTIE: risico’s beperken en escalatie</a:t>
            </a: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				en schade voorkomen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	</a:t>
            </a:r>
            <a:r>
              <a:rPr lang="nl-NL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nl-NL" dirty="0">
                <a:solidFill>
                  <a:schemeClr val="accent2"/>
                </a:solidFill>
              </a:rPr>
              <a:t>PREVENTIE: risico’s voorkomen en opheffen</a:t>
            </a: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	   </a:t>
            </a:r>
            <a:r>
              <a:rPr lang="nl-NL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nl-NL" dirty="0">
                <a:solidFill>
                  <a:schemeClr val="accent2"/>
                </a:solidFill>
              </a:rPr>
              <a:t>KWALITEITSVOL LEEF- EN WERKKLIMAAT</a:t>
            </a:r>
          </a:p>
        </p:txBody>
      </p:sp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2FC92836-FE21-C9FD-72D4-92D8B56976A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42690"/>
            <a:ext cx="4780428" cy="4351338"/>
          </a:xfrm>
          <a:prstGeom prst="rect">
            <a:avLst/>
          </a:prstGeom>
        </p:spPr>
      </p:pic>
      <p:pic>
        <p:nvPicPr>
          <p:cNvPr id="6" name="Afbeelding 5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7A56D5AD-8470-A870-4BA6-E1BE21E2F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31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1D7CB-7BD7-E2A3-A8BF-33CAFA9AB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11CBA-8578-2E96-2567-B72BC59C6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ICOBA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32347A-D77D-242A-90AE-157E427090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Wat kan ICOBA voor jou betekenen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9DF5CA0C-6155-42E5-77B9-5019D3CBE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C3AA1733-DBC4-DAE9-1E66-C6FD0EF529F8}"/>
              </a:ext>
            </a:extLst>
          </p:cNvPr>
          <p:cNvSpPr txBox="1">
            <a:spLocks/>
          </p:cNvSpPr>
          <p:nvPr/>
        </p:nvSpPr>
        <p:spPr>
          <a:xfrm>
            <a:off x="838200" y="1548039"/>
            <a:ext cx="4605169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nl-NL" sz="28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3C3D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0D6582"/>
                </a:solidFill>
              </a:rPr>
              <a:t>Website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/>
              <a:t>Info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/>
              <a:t>Tools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/>
              <a:t>Campagnemateriaal op de website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600" dirty="0"/>
              <a:t>      online toegankelijk en te downloaden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600" dirty="0">
              <a:solidFill>
                <a:srgbClr val="0D658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0D6582"/>
                </a:solidFill>
              </a:rPr>
              <a:t>Vorming</a:t>
            </a:r>
            <a:r>
              <a:rPr lang="nl-NL" sz="1600" dirty="0"/>
              <a:t> - herbekijk webinars op leerlabo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/>
              <a:t>Basisvorming over agressie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/>
              <a:t>Goed voor jezelf zorgen in uitdagende situaties</a:t>
            </a:r>
          </a:p>
          <a:p>
            <a:pPr>
              <a:buFont typeface="Wingdings" panose="05000000000000000000" pitchFamily="2" charset="2"/>
              <a:buChar char="§"/>
            </a:pPr>
            <a:endParaRPr lang="nl-NL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0D6582"/>
                </a:solidFill>
              </a:rPr>
              <a:t>Advies en feedback bij beleidsontwikkeling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2A7FA7DF-83EE-5DEC-B774-387773F1B678}"/>
              </a:ext>
            </a:extLst>
          </p:cNvPr>
          <p:cNvSpPr txBox="1">
            <a:spLocks/>
          </p:cNvSpPr>
          <p:nvPr/>
        </p:nvSpPr>
        <p:spPr>
          <a:xfrm>
            <a:off x="6336631" y="1544824"/>
            <a:ext cx="4860758" cy="4546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>
                <a:solidFill>
                  <a:srgbClr val="3E7E93"/>
                </a:solidFill>
              </a:rPr>
              <a:t>Nieuwsbrief en </a:t>
            </a:r>
            <a:r>
              <a:rPr lang="nl-NL" sz="2000" dirty="0" err="1">
                <a:solidFill>
                  <a:srgbClr val="3E7E93"/>
                </a:solidFill>
              </a:rPr>
              <a:t>socials</a:t>
            </a:r>
            <a:endParaRPr lang="nl-NL" sz="2000" dirty="0">
              <a:solidFill>
                <a:srgbClr val="3E7E93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3E7E93"/>
                </a:solidFill>
              </a:rPr>
              <a:t>Informatie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3E7E93"/>
                </a:solidFill>
              </a:rPr>
              <a:t>Artikels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3E7E93"/>
                </a:solidFill>
              </a:rPr>
              <a:t>Inspirerende praktijken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3E7E93"/>
                </a:solidFill>
              </a:rPr>
              <a:t>Methodieken </a:t>
            </a:r>
          </a:p>
          <a:p>
            <a:pPr marL="0" indent="0">
              <a:buNone/>
            </a:pPr>
            <a:endParaRPr lang="nl-NL" sz="1600" dirty="0">
              <a:solidFill>
                <a:srgbClr val="3E7E93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3E7E93"/>
                </a:solidFill>
              </a:rPr>
              <a:t>Stel je vraag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3E7E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icoba@vivosocialprofit.org</a:t>
            </a:r>
            <a:endParaRPr lang="nl-NL" sz="1600" dirty="0">
              <a:solidFill>
                <a:srgbClr val="3E7E93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rgbClr val="3E7E9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annick.tahon@vivosocialprofit.org</a:t>
            </a:r>
            <a:endParaRPr lang="nl-NL" sz="1600" dirty="0">
              <a:solidFill>
                <a:srgbClr val="3E7E93"/>
              </a:solidFill>
            </a:endParaRPr>
          </a:p>
          <a:p>
            <a:pPr marL="0" indent="0">
              <a:buNone/>
            </a:pPr>
            <a:endParaRPr lang="nl-NL" sz="1600" dirty="0">
              <a:solidFill>
                <a:srgbClr val="3E7E93"/>
              </a:solidFill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3E7E93"/>
                </a:solidFill>
              </a:rPr>
              <a:t>Kennisuitwisseling rond diverse thema’s</a:t>
            </a:r>
            <a:endParaRPr lang="nl-BE" sz="2000" dirty="0">
              <a:solidFill>
                <a:srgbClr val="3E7E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96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DE155-91B1-AACD-F243-5561F8443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14940C-CCB7-D45E-60E7-E92AA7BC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ICOBA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75EA4D-F2B4-6C74-719C-0FF653CA46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578950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Uitgelicht: Infopakket voor sleutelfiguren van een agressiebeleid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F947A2EC-8958-93F6-26F8-571AC7C36B88}"/>
              </a:ext>
            </a:extLst>
          </p:cNvPr>
          <p:cNvGrpSpPr/>
          <p:nvPr/>
        </p:nvGrpSpPr>
        <p:grpSpPr>
          <a:xfrm>
            <a:off x="838200" y="1621270"/>
            <a:ext cx="10729344" cy="3560783"/>
            <a:chOff x="974976" y="2119256"/>
            <a:chExt cx="9218977" cy="2900011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9DFC6A3A-CB68-66AA-A0DF-4771E189E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7713"/>
            <a:stretch/>
          </p:blipFill>
          <p:spPr>
            <a:xfrm>
              <a:off x="974976" y="2119257"/>
              <a:ext cx="7201339" cy="290001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CE0FE22-86E0-989C-06D9-41CF73FA7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06" t="48626" r="65038" b="9088"/>
            <a:stretch/>
          </p:blipFill>
          <p:spPr>
            <a:xfrm>
              <a:off x="7971918" y="2119256"/>
              <a:ext cx="2222035" cy="2900010"/>
            </a:xfrm>
            <a:prstGeom prst="rect">
              <a:avLst/>
            </a:prstGeom>
          </p:spPr>
        </p:pic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7466D22A-7B6F-7151-9FF2-146AFDAC41F9}"/>
              </a:ext>
            </a:extLst>
          </p:cNvPr>
          <p:cNvSpPr txBox="1"/>
          <p:nvPr/>
        </p:nvSpPr>
        <p:spPr>
          <a:xfrm>
            <a:off x="5290302" y="5414343"/>
            <a:ext cx="2584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linkClick r:id="rId4"/>
              </a:rPr>
              <a:t>Naar de infopakketten</a:t>
            </a:r>
            <a:r>
              <a:rPr lang="nl-BE" dirty="0"/>
              <a:t> </a:t>
            </a:r>
            <a:r>
              <a:rPr lang="nl-BE" dirty="0">
                <a:sym typeface="Wingdings 3" panose="05040102010807070707" pitchFamily="18" charset="2"/>
              </a:rPr>
              <a:t></a:t>
            </a:r>
            <a:r>
              <a:rPr lang="nl-BE" dirty="0"/>
              <a:t> </a:t>
            </a:r>
          </a:p>
        </p:txBody>
      </p:sp>
      <p:pic>
        <p:nvPicPr>
          <p:cNvPr id="5" name="Afbeelding 4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44D2F532-AE0D-F851-0712-CA5B7CBB2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93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2E2EA-933D-9B41-C737-2FBFE3329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AA6E2-14D8-65DA-A82F-27F5B2DAB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ICOBA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9B535E-9625-6EC0-BFEE-2267937AAC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8"/>
            <a:ext cx="10515600" cy="989497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Uitgelicht: Tipreeks om beter om te gaan met lastig gedrag en lastige situaties 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63DF742-2363-0BA7-326A-3BBCE66F1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95" t="62417" r="9222"/>
          <a:stretch/>
        </p:blipFill>
        <p:spPr>
          <a:xfrm>
            <a:off x="6240379" y="1912774"/>
            <a:ext cx="5566610" cy="2626475"/>
          </a:xfrm>
          <a:prstGeom prst="rect">
            <a:avLst/>
          </a:prstGeom>
        </p:spPr>
      </p:pic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807E2459-A4F7-4595-684C-842EDE5495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6800"/>
          <a:stretch/>
        </p:blipFill>
        <p:spPr>
          <a:xfrm>
            <a:off x="224588" y="1912774"/>
            <a:ext cx="5836791" cy="270384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DB8CB79-0998-CE25-0E3E-87A565A45C22}"/>
              </a:ext>
            </a:extLst>
          </p:cNvPr>
          <p:cNvSpPr txBox="1"/>
          <p:nvPr/>
        </p:nvSpPr>
        <p:spPr>
          <a:xfrm>
            <a:off x="1753419" y="5139078"/>
            <a:ext cx="3216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linkClick r:id="rId4"/>
              </a:rPr>
              <a:t>Schrijf je in voor de tipreeks</a:t>
            </a:r>
            <a:r>
              <a:rPr lang="nl-BE" dirty="0"/>
              <a:t> </a:t>
            </a:r>
            <a:r>
              <a:rPr lang="nl-BE" dirty="0">
                <a:sym typeface="Wingdings 3" panose="05040102010807070707" pitchFamily="18" charset="2"/>
              </a:rPr>
              <a:t></a:t>
            </a:r>
            <a:endParaRPr lang="nl-BE" dirty="0"/>
          </a:p>
        </p:txBody>
      </p:sp>
      <p:pic>
        <p:nvPicPr>
          <p:cNvPr id="5" name="Afbeelding 4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F481094E-5226-5315-50EA-F6B7BF97A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11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ICOBA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Tot slot</a:t>
            </a:r>
          </a:p>
          <a:p>
            <a:endParaRPr lang="nl-NL" dirty="0"/>
          </a:p>
          <a:p>
            <a:r>
              <a:rPr lang="nl-NL" sz="2400" dirty="0">
                <a:hlinkClick r:id="rId2"/>
              </a:rPr>
              <a:t>www.icoba.be</a:t>
            </a:r>
            <a:endParaRPr lang="nl-NL" sz="2400" dirty="0"/>
          </a:p>
          <a:p>
            <a:r>
              <a:rPr lang="nl-NL" sz="2400" dirty="0">
                <a:hlinkClick r:id="rId3"/>
              </a:rPr>
              <a:t>icoba@vivosocialprofit.org</a:t>
            </a:r>
            <a:endParaRPr lang="nl-NL" sz="2400" dirty="0"/>
          </a:p>
          <a:p>
            <a:r>
              <a:rPr lang="nl-NL" sz="2400" dirty="0">
                <a:hlinkClick r:id="rId4"/>
              </a:rPr>
              <a:t>Nieuwsbrief</a:t>
            </a:r>
            <a:endParaRPr lang="nl-N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nl-BE" sz="2400" dirty="0" err="1">
                <a:hlinkClick r:id="rId5"/>
              </a:rPr>
              <a:t>Linkedin</a:t>
            </a:r>
            <a:endParaRPr lang="nl-BE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nl-BE" sz="2400" dirty="0">
                <a:hlinkClick r:id="rId6"/>
              </a:rPr>
              <a:t>Facebook</a:t>
            </a:r>
            <a:endParaRPr lang="nl-BE" sz="2400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468D03FD-1927-ADF2-2122-3F6322D6C0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40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F7868-D791-8F1B-F7C2-62549A1EA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Jobcreatie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CEEB67-530C-EDF3-61EB-1B856E99A7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b="1" dirty="0"/>
              <a:t>Wat?</a:t>
            </a:r>
          </a:p>
          <a:p>
            <a:r>
              <a:rPr lang="nl-NL" sz="2400" dirty="0"/>
              <a:t>(Nieuwe) aanwerving van een -26 jarige of 55 plusser , overeenkomst onbepaalde duur</a:t>
            </a:r>
          </a:p>
          <a:p>
            <a:r>
              <a:rPr lang="nl-NL" sz="2400" dirty="0"/>
              <a:t>12 maanden tussenkomst in loonkost. </a:t>
            </a:r>
          </a:p>
          <a:p>
            <a:pPr marL="0" indent="0">
              <a:buNone/>
            </a:pPr>
            <a:r>
              <a:rPr lang="nl-NL" sz="2400" b="1" dirty="0"/>
              <a:t>Wie kan dit aanvragen?</a:t>
            </a:r>
          </a:p>
          <a:p>
            <a:r>
              <a:rPr lang="nl-NL" sz="2400" dirty="0"/>
              <a:t>Elke organisatie binnen PC 329.01 en PC 329.03 met minstens 0,95 VTE in dienst.</a:t>
            </a:r>
          </a:p>
          <a:p>
            <a:r>
              <a:rPr lang="nl-NL" sz="2400" dirty="0"/>
              <a:t>Nederlandse taalrol RSZ</a:t>
            </a:r>
          </a:p>
          <a:p>
            <a:pPr marL="0" indent="0">
              <a:buNone/>
            </a:pPr>
            <a:r>
              <a:rPr lang="nl-NL" sz="2400" b="1" dirty="0"/>
              <a:t>Tussenkomst?</a:t>
            </a:r>
          </a:p>
          <a:p>
            <a:r>
              <a:rPr lang="nl-NL" sz="2400" dirty="0"/>
              <a:t>Max 75% en € 3200/VTE/maand</a:t>
            </a:r>
          </a:p>
          <a:p>
            <a:r>
              <a:rPr lang="nl-NL" sz="2400" dirty="0"/>
              <a:t>Voorschot max € 15.000 in de 2</a:t>
            </a:r>
            <a:r>
              <a:rPr lang="nl-NL" sz="2400" baseline="30000" dirty="0"/>
              <a:t>e</a:t>
            </a:r>
            <a:r>
              <a:rPr lang="nl-NL" sz="2400" dirty="0"/>
              <a:t> en 5</a:t>
            </a:r>
            <a:r>
              <a:rPr lang="nl-NL" sz="2400" baseline="30000" dirty="0"/>
              <a:t>e</a:t>
            </a:r>
            <a:r>
              <a:rPr lang="nl-NL" sz="2400" dirty="0"/>
              <a:t> maand na start arbeidsovereenkomst</a:t>
            </a:r>
          </a:p>
          <a:p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400" dirty="0"/>
          </a:p>
          <a:p>
            <a:endParaRPr lang="nl-NL" sz="2400" b="1" dirty="0"/>
          </a:p>
          <a:p>
            <a:endParaRPr lang="nl-NL" sz="2400" b="1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2C5E78D6-3D4E-3B87-AF68-2CA57F22A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71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BE853-6BF1-7E56-1360-90470E97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Jobcreatie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9FB4CD-F9FF-82AE-9502-91057CD88C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b="1" dirty="0"/>
              <a:t>Wat verwachten we van jou als organisatie?</a:t>
            </a:r>
          </a:p>
          <a:p>
            <a:r>
              <a:rPr lang="nl-NL" sz="2400" b="1" dirty="0"/>
              <a:t>Engagement:</a:t>
            </a:r>
          </a:p>
          <a:p>
            <a:pPr lvl="1"/>
            <a:r>
              <a:rPr lang="nl-NL" dirty="0"/>
              <a:t>Kwaliteitsvol onthaal</a:t>
            </a:r>
          </a:p>
          <a:p>
            <a:pPr lvl="1"/>
            <a:r>
              <a:rPr lang="nl-NL" dirty="0"/>
              <a:t>Goede begeleiding</a:t>
            </a:r>
          </a:p>
          <a:p>
            <a:pPr lvl="1"/>
            <a:r>
              <a:rPr lang="nl-NL" dirty="0"/>
              <a:t>6 maanden tijd voor aanwerving</a:t>
            </a:r>
          </a:p>
          <a:p>
            <a:pPr lvl="1"/>
            <a:r>
              <a:rPr lang="nl-NL" dirty="0"/>
              <a:t>Vlotte administratieve opvolging</a:t>
            </a:r>
          </a:p>
          <a:p>
            <a:r>
              <a:rPr lang="nl-NL" sz="2400" b="1" dirty="0"/>
              <a:t>Formaliteiten:</a:t>
            </a:r>
          </a:p>
          <a:p>
            <a:pPr lvl="1"/>
            <a:r>
              <a:rPr lang="nl-NL" dirty="0"/>
              <a:t>Arbeidscontract</a:t>
            </a:r>
          </a:p>
          <a:p>
            <a:pPr lvl="1"/>
            <a:r>
              <a:rPr lang="nl-NL" dirty="0"/>
              <a:t>Het online evaluatieformulier: Werkgever / werknemer</a:t>
            </a:r>
          </a:p>
          <a:p>
            <a:pPr lvl="1"/>
            <a:r>
              <a:rPr lang="nl-NL" dirty="0"/>
              <a:t>Tijdige aangifte van DMFA, zodat de gegevens bij ons doorstromen.</a:t>
            </a:r>
          </a:p>
          <a:p>
            <a:pPr lvl="1"/>
            <a:r>
              <a:rPr lang="nl-NL" dirty="0"/>
              <a:t>Het formulier dubbele subsidiëring (aangifte in verband met andere subsidiëringen om uit te sluiten)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05CA8E12-6DE6-5EF8-302C-5E5939CAA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98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7F7868-D791-8F1B-F7C2-62549A1EA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Loopbaan, -preventie en welzijnsbeleid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CEEB67-530C-EDF3-61EB-1B856E99A7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8"/>
            <a:ext cx="10515600" cy="5328231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nl-NL" b="1" dirty="0"/>
              <a:t>Wat?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NL" sz="3200" dirty="0"/>
              <a:t>Project om het welzijn van werknemers en de werking van organisaties binnen de socioculturele sector te ondersteunen en te versterken.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nl-NL" b="1" dirty="0"/>
              <a:t>Voorwaarden?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nl-NL" dirty="0"/>
              <a:t>Het project moet: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NL" sz="3200" dirty="0"/>
              <a:t>bijdragen aan het preventie-, welzijns- of loopbaanbeleid van de organisatie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NL" sz="3200" dirty="0"/>
              <a:t>een positieve impact hebben op de werknemers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NL" sz="3200" dirty="0"/>
              <a:t>buiten het normale personeelsbeleid vallen.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nl-NL" b="1" dirty="0"/>
              <a:t>Thema’s: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NL" sz="3200" dirty="0"/>
              <a:t>burn-out-preventie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NL" sz="3200" dirty="0"/>
              <a:t>competentieversterking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NL" sz="3200" dirty="0"/>
              <a:t>zelfsturing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NL" sz="3200" dirty="0"/>
              <a:t>re-integratie. 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2800" dirty="0">
                <a:solidFill>
                  <a:srgbClr val="3E7E9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Meer info</a:t>
            </a:r>
            <a:endParaRPr lang="nl-NL" sz="2800" dirty="0">
              <a:solidFill>
                <a:srgbClr val="3E7E93"/>
              </a:solidFill>
            </a:endParaRPr>
          </a:p>
          <a:p>
            <a:endParaRPr lang="nl-NL" sz="2400" dirty="0"/>
          </a:p>
        </p:txBody>
      </p:sp>
      <p:pic>
        <p:nvPicPr>
          <p:cNvPr id="4" name="Afbeelding 3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EB1E0C7D-D78A-9F25-F3DF-7DB51040F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12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6F830-FAB4-CCEA-1BF7-BE6146122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chemeClr val="accent6">
                    <a:lumMod val="75000"/>
                  </a:schemeClr>
                </a:solidFill>
              </a:rPr>
              <a:t>Taalondersteuning</a:t>
            </a:r>
            <a:endParaRPr lang="nl-BE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C79C6F-7D96-DAB4-A1B4-5D6CCEFE4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400" b="1" dirty="0"/>
              <a:t>Voor wie?</a:t>
            </a:r>
          </a:p>
          <a:p>
            <a:r>
              <a:rPr lang="nl-BE" sz="2400" dirty="0"/>
              <a:t>Organisaties met een werknemer met beperkte Nederlandstalige taalvaardigheid</a:t>
            </a:r>
          </a:p>
          <a:p>
            <a:r>
              <a:rPr lang="nl-BE" sz="2400" dirty="0"/>
              <a:t>Organisaties die jongeren met een beperkte Nederlandstalige taalvaardigheid in een OAO of deeltijdse arbeidsovereenkomst Sociale Maribel tewerkstellen</a:t>
            </a:r>
          </a:p>
          <a:p>
            <a:pPr marL="450850" lvl="1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sz="2400" b="1" dirty="0"/>
              <a:t>Wat?</a:t>
            </a:r>
          </a:p>
          <a:p>
            <a:r>
              <a:rPr lang="nl-BE" sz="2400" dirty="0"/>
              <a:t>Max 32u taalondersteuning per kalenderjaar</a:t>
            </a:r>
          </a:p>
          <a:p>
            <a:r>
              <a:rPr lang="nl-BE" sz="2400" dirty="0"/>
              <a:t>Individueel, in groep of in combinatie</a:t>
            </a:r>
          </a:p>
          <a:p>
            <a:r>
              <a:rPr lang="nl-BE" sz="2400" dirty="0"/>
              <a:t>Binnen de werkuren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1FCE612-7B66-549F-11DB-13B6E92B8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067" y="3512824"/>
            <a:ext cx="4257297" cy="2258268"/>
          </a:xfrm>
          <a:prstGeom prst="rect">
            <a:avLst/>
          </a:prstGeom>
        </p:spPr>
      </p:pic>
      <p:pic>
        <p:nvPicPr>
          <p:cNvPr id="5" name="Afbeelding 4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25CAB6E6-9F33-48AD-E9F0-6D897918F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93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6F830-FAB4-CCEA-1BF7-BE6146122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chemeClr val="accent6">
                    <a:lumMod val="75000"/>
                  </a:schemeClr>
                </a:solidFill>
              </a:rPr>
              <a:t>Taalondersteuning</a:t>
            </a:r>
            <a:endParaRPr lang="nl-BE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C79C6F-7D96-DAB4-A1B4-5D6CCEFE4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nl-BE" sz="2400" b="1" dirty="0"/>
              <a:t>Procedure:</a:t>
            </a:r>
          </a:p>
          <a:p>
            <a:r>
              <a:rPr lang="nl-BE" sz="2400" dirty="0"/>
              <a:t>Taalopleider uit onze lijst contacteren</a:t>
            </a:r>
          </a:p>
          <a:p>
            <a:r>
              <a:rPr lang="nl-BE" sz="2400" dirty="0"/>
              <a:t>Aanvraagformulier samen met opleider invullen</a:t>
            </a:r>
          </a:p>
          <a:p>
            <a:pPr marL="0" indent="0">
              <a:buNone/>
            </a:pPr>
            <a:r>
              <a:rPr lang="nl-BE" sz="2400" b="1" dirty="0"/>
              <a:t>Aanvragen: </a:t>
            </a:r>
            <a:r>
              <a:rPr lang="nl-BE" sz="2400" dirty="0"/>
              <a:t>via extranet</a:t>
            </a:r>
          </a:p>
          <a:p>
            <a:pPr marL="0" indent="0">
              <a:buNone/>
            </a:pPr>
            <a:r>
              <a:rPr lang="nl-BE" sz="2400" b="1" dirty="0"/>
              <a:t>Meer info:</a:t>
            </a:r>
          </a:p>
          <a:p>
            <a:r>
              <a:rPr lang="nl-BE" sz="2400" dirty="0">
                <a:solidFill>
                  <a:srgbClr val="3E7E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Anderstalige collega’s </a:t>
            </a:r>
            <a:endParaRPr lang="nl-BE" sz="2400" dirty="0">
              <a:solidFill>
                <a:srgbClr val="3E7E93"/>
              </a:solidFill>
            </a:endParaRPr>
          </a:p>
          <a:p>
            <a:r>
              <a:rPr lang="nl-BE" sz="2400" dirty="0">
                <a:solidFill>
                  <a:srgbClr val="3E7E9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Jongeren die werkplekleren</a:t>
            </a:r>
            <a:r>
              <a:rPr lang="nl-BE" sz="2400" dirty="0">
                <a:solidFill>
                  <a:srgbClr val="3E7E93"/>
                </a:solidFill>
              </a:rPr>
              <a:t>	</a:t>
            </a:r>
            <a:r>
              <a:rPr lang="nl-BE" sz="2400" dirty="0"/>
              <a:t>	</a:t>
            </a:r>
          </a:p>
          <a:p>
            <a:pPr marL="0" indent="0">
              <a:buNone/>
            </a:pPr>
            <a:r>
              <a:rPr lang="nl-BE" sz="2400" b="1" dirty="0"/>
              <a:t>Vragen? </a:t>
            </a:r>
            <a:r>
              <a:rPr lang="nl-BE" sz="2400" b="1" dirty="0">
                <a:hlinkClick r:id="rId5"/>
              </a:rPr>
              <a:t>info@vivosocialprofit.org</a:t>
            </a:r>
            <a:endParaRPr lang="nl-BE" sz="2400" b="1" dirty="0"/>
          </a:p>
          <a:p>
            <a:pPr marL="0" indent="0">
              <a:buNone/>
            </a:pPr>
            <a:endParaRPr lang="nl-BE" sz="2400" b="1" dirty="0"/>
          </a:p>
        </p:txBody>
      </p:sp>
      <p:pic>
        <p:nvPicPr>
          <p:cNvPr id="4" name="Afbeelding 3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5FE406B7-142F-E98D-0A6C-671C1A928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52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F035F-24CA-B6D6-9DD5-82BB848D9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Afspraken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4BF8B3-F6B2-6936-672E-ECB85802F2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nl-BE" sz="2400" dirty="0"/>
              <a:t>Jouw camera en geluid zijn automatisch gedempt.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nl-BE" sz="2400" dirty="0"/>
              <a:t>Vragen stel je in de chat.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nl-BE" sz="2400" dirty="0"/>
              <a:t>Voor meer informatie: </a:t>
            </a:r>
            <a:r>
              <a:rPr lang="nl-BE" sz="2400" dirty="0">
                <a:solidFill>
                  <a:srgbClr val="3E7E9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info@vivosocialprofit.org</a:t>
            </a:r>
            <a:endParaRPr lang="nl-BE" sz="2400" dirty="0">
              <a:solidFill>
                <a:srgbClr val="3E7E93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nl-BE" sz="2400" dirty="0">
                <a:solidFill>
                  <a:srgbClr val="3E7E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www.vivosocialprofit.org</a:t>
            </a:r>
            <a:r>
              <a:rPr lang="nl-BE" sz="2400" dirty="0">
                <a:solidFill>
                  <a:srgbClr val="3E7E93"/>
                </a:solidFill>
              </a:rPr>
              <a:t> </a:t>
            </a:r>
          </a:p>
          <a:p>
            <a:endParaRPr lang="nl-BE" dirty="0"/>
          </a:p>
        </p:txBody>
      </p:sp>
      <p:pic>
        <p:nvPicPr>
          <p:cNvPr id="6" name="Afbeelding 5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92EC7FB2-9628-2F70-5015-19E4F61C4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A1E1ED-D168-E590-3B42-2B840C7DD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chemeClr val="accent6">
                    <a:lumMod val="75000"/>
                  </a:schemeClr>
                </a:solidFill>
              </a:rPr>
              <a:t>Basistraject kansarmoede</a:t>
            </a:r>
            <a:endParaRPr lang="nl-BE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43B4BD-3051-C2C6-9D6B-EBC0972E14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Clr>
                <a:srgbClr val="3E7E93"/>
              </a:buClr>
              <a:buNone/>
            </a:pPr>
            <a:r>
              <a:rPr lang="nl-BE" b="1" dirty="0">
                <a:solidFill>
                  <a:schemeClr val="bg1"/>
                </a:solidFill>
              </a:rPr>
              <a:t>Voor wie?</a:t>
            </a:r>
          </a:p>
          <a:p>
            <a:pPr marL="342900" indent="-342900">
              <a:buClr>
                <a:srgbClr val="3E7E93"/>
              </a:buClr>
            </a:pPr>
            <a:r>
              <a:rPr lang="nl-BE" dirty="0">
                <a:solidFill>
                  <a:schemeClr val="bg1"/>
                </a:solidFill>
              </a:rPr>
              <a:t>Organisaties die gericht zijn op mensen in sociaal kwetsbare situaties</a:t>
            </a:r>
          </a:p>
          <a:p>
            <a:pPr marL="342900" indent="-342900">
              <a:buClr>
                <a:srgbClr val="3E7E93"/>
              </a:buClr>
            </a:pPr>
            <a:r>
              <a:rPr lang="nl-BE" dirty="0">
                <a:solidFill>
                  <a:schemeClr val="bg1"/>
                </a:solidFill>
              </a:rPr>
              <a:t>Organisaties die werkgever zijn van mensen in sociaal kwetsbare situaties</a:t>
            </a:r>
          </a:p>
          <a:p>
            <a:pPr marL="800100" lvl="1" indent="-342900">
              <a:buClr>
                <a:srgbClr val="3E7E93"/>
              </a:buClr>
              <a:buFont typeface="Arial" panose="020B0604020202020204" pitchFamily="34" charset="0"/>
              <a:buChar char="•"/>
            </a:pPr>
            <a:endParaRPr lang="nl-BE" dirty="0"/>
          </a:p>
          <a:p>
            <a:pPr marL="0" indent="0">
              <a:buClr>
                <a:srgbClr val="3E7E93"/>
              </a:buClr>
              <a:buNone/>
            </a:pPr>
            <a:r>
              <a:rPr lang="nl-BE" b="1" dirty="0">
                <a:solidFill>
                  <a:schemeClr val="bg1"/>
                </a:solidFill>
              </a:rPr>
              <a:t>Traject in 2 fases:</a:t>
            </a:r>
          </a:p>
          <a:p>
            <a:pPr marL="342900" indent="-342900">
              <a:buClr>
                <a:srgbClr val="3E7E93"/>
              </a:buClr>
            </a:pPr>
            <a:r>
              <a:rPr lang="nl-BE" dirty="0">
                <a:solidFill>
                  <a:schemeClr val="bg1"/>
                </a:solidFill>
              </a:rPr>
              <a:t>Fase 1: Verkennend gesprek + basisvorming + organisatiescan en ontwerp veranderingstraject</a:t>
            </a:r>
          </a:p>
          <a:p>
            <a:pPr marL="342900" indent="-342900">
              <a:buClr>
                <a:srgbClr val="3E7E93"/>
              </a:buClr>
            </a:pPr>
            <a:r>
              <a:rPr lang="nl-BE" dirty="0">
                <a:solidFill>
                  <a:schemeClr val="bg1"/>
                </a:solidFill>
              </a:rPr>
              <a:t>Fase 2: het begeleiden van het veranderingstraject</a:t>
            </a:r>
          </a:p>
          <a:p>
            <a:pPr marL="800100" lvl="1" indent="-342900">
              <a:buClr>
                <a:srgbClr val="3E7E93"/>
              </a:buClr>
              <a:buFont typeface="Arial" panose="020B0604020202020204" pitchFamily="34" charset="0"/>
              <a:buChar char="•"/>
            </a:pPr>
            <a:endParaRPr lang="nl-BE" dirty="0"/>
          </a:p>
          <a:p>
            <a:pPr marL="0" indent="0">
              <a:buClr>
                <a:srgbClr val="3E7E93"/>
              </a:buClr>
              <a:buNone/>
            </a:pPr>
            <a:r>
              <a:rPr lang="nl-BE" b="1" dirty="0">
                <a:solidFill>
                  <a:schemeClr val="bg1"/>
                </a:solidFill>
              </a:rPr>
              <a:t>Aanvraag: </a:t>
            </a:r>
            <a:r>
              <a:rPr lang="nl-BE" dirty="0">
                <a:solidFill>
                  <a:schemeClr val="bg1"/>
                </a:solidFill>
              </a:rPr>
              <a:t>via Extranet</a:t>
            </a:r>
          </a:p>
          <a:p>
            <a:pPr>
              <a:buClr>
                <a:srgbClr val="3E7E93"/>
              </a:buClr>
            </a:pPr>
            <a:endParaRPr lang="nl-BE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8AB9D64-341B-56A7-2858-B03C93F96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047565"/>
            <a:ext cx="5775385" cy="51293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dirty="0">
                <a:solidFill>
                  <a:srgbClr val="3E7E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Meer info</a:t>
            </a:r>
            <a:endParaRPr lang="nl-BE" dirty="0">
              <a:solidFill>
                <a:srgbClr val="3E7E93"/>
              </a:solidFill>
            </a:endParaRPr>
          </a:p>
          <a:p>
            <a:pPr marL="0" indent="0">
              <a:buNone/>
            </a:pPr>
            <a:r>
              <a:rPr lang="nl-BE" b="1" dirty="0">
                <a:solidFill>
                  <a:schemeClr val="bg1"/>
                </a:solidFill>
              </a:rPr>
              <a:t>Vragen</a:t>
            </a:r>
            <a:r>
              <a:rPr lang="nl-BE" dirty="0">
                <a:solidFill>
                  <a:schemeClr val="bg1"/>
                </a:solidFill>
              </a:rPr>
              <a:t>: </a:t>
            </a:r>
            <a:r>
              <a:rPr lang="nl-BE" dirty="0">
                <a:solidFill>
                  <a:srgbClr val="3E7E93"/>
                </a:solidFill>
                <a:hlinkClick r:id="rId4"/>
              </a:rPr>
              <a:t>info@vivosocialprofit.org</a:t>
            </a:r>
            <a:endParaRPr lang="nl-BE" dirty="0">
              <a:solidFill>
                <a:srgbClr val="3E7E93"/>
              </a:solidFill>
            </a:endParaRPr>
          </a:p>
          <a:p>
            <a:pPr marL="0" indent="0">
              <a:buNone/>
            </a:pPr>
            <a:endParaRPr lang="nl-BE" dirty="0">
              <a:solidFill>
                <a:srgbClr val="3E7E93"/>
              </a:solidFill>
            </a:endParaRPr>
          </a:p>
          <a:p>
            <a:endParaRPr lang="nl-NL" dirty="0"/>
          </a:p>
        </p:txBody>
      </p:sp>
      <p:pic>
        <p:nvPicPr>
          <p:cNvPr id="4" name="Afbeelding 3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883EAC38-F01F-ECEC-DE28-D01E8EE06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CAA9B0D-1D42-E32E-D78F-A67D5AB78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8773" y="2820838"/>
            <a:ext cx="3764124" cy="25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77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chemeClr val="accent6">
                    <a:lumMod val="75000"/>
                  </a:schemeClr>
                </a:solidFill>
              </a:rPr>
              <a:t>Hoe subsidies aanvragen?</a:t>
            </a:r>
            <a:endParaRPr lang="nl-BE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400" dirty="0"/>
              <a:t>Gebruik ons online platform </a:t>
            </a:r>
            <a:r>
              <a:rPr lang="nl-BE" sz="2400" dirty="0">
                <a:solidFill>
                  <a:srgbClr val="3E7E9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Extranet.</a:t>
            </a:r>
            <a:endParaRPr lang="nl-BE" sz="2400" dirty="0">
              <a:solidFill>
                <a:srgbClr val="3E7E93"/>
              </a:solidFill>
            </a:endParaRPr>
          </a:p>
          <a:p>
            <a:endParaRPr lang="nl-BE" dirty="0"/>
          </a:p>
        </p:txBody>
      </p:sp>
      <p:pic>
        <p:nvPicPr>
          <p:cNvPr id="5" name="Afbeelding 4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CB5877A8-7965-90DC-69B6-87C7D5147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8E8A896-D3CE-2C9F-123A-64570A77B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596" y="1893056"/>
            <a:ext cx="7005722" cy="288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80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3C6E2-78EF-4872-0E25-DA29AE8F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chemeClr val="accent6">
                    <a:lumMod val="75000"/>
                  </a:schemeClr>
                </a:solidFill>
              </a:rPr>
              <a:t>Vormingsaanbod FeBi-VIVO</a:t>
            </a:r>
            <a:endParaRPr lang="nl-BE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B96FD9-2CCA-BF0E-267E-B52430A5D4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047565"/>
            <a:ext cx="9247361" cy="512939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3E7E93"/>
              </a:buClr>
            </a:pPr>
            <a:r>
              <a:rPr lang="nl-BE" dirty="0">
                <a:solidFill>
                  <a:schemeClr val="bg1"/>
                </a:solidFill>
              </a:rPr>
              <a:t>Gratis vormingen voor werknemers uit PC 329.01 of PC 329.03 Nederlandse taalrol</a:t>
            </a:r>
          </a:p>
          <a:p>
            <a:pPr>
              <a:buClr>
                <a:srgbClr val="3E7E93"/>
              </a:buClr>
            </a:pPr>
            <a:r>
              <a:rPr lang="nl-BE" dirty="0">
                <a:solidFill>
                  <a:schemeClr val="bg1"/>
                </a:solidFill>
              </a:rPr>
              <a:t>Sectoroverstijgend aanbod</a:t>
            </a:r>
          </a:p>
          <a:p>
            <a:pPr>
              <a:buClr>
                <a:srgbClr val="3E7E93"/>
              </a:buClr>
            </a:pPr>
            <a:r>
              <a:rPr lang="nl-BE" dirty="0">
                <a:solidFill>
                  <a:schemeClr val="bg1"/>
                </a:solidFill>
              </a:rPr>
              <a:t>Thema’s</a:t>
            </a:r>
          </a:p>
          <a:p>
            <a:pPr marL="800100" lvl="1" indent="-342900">
              <a:buClr>
                <a:srgbClr val="3E7E93"/>
              </a:buClr>
              <a:buFont typeface="Arial" panose="020B0604020202020204" pitchFamily="34" charset="0"/>
              <a:buChar char="•"/>
            </a:pPr>
            <a:r>
              <a:rPr lang="nl-BE" dirty="0"/>
              <a:t>Sectoroverstijgende thema’s bv rond stress en burn-out, </a:t>
            </a:r>
            <a:r>
              <a:rPr lang="nl-BE" dirty="0" err="1"/>
              <a:t>bureautica</a:t>
            </a:r>
            <a:r>
              <a:rPr lang="nl-BE" dirty="0"/>
              <a:t>, digitalisering, omgaan met collega’s, …</a:t>
            </a:r>
          </a:p>
          <a:p>
            <a:pPr marL="0" indent="0">
              <a:buClr>
                <a:srgbClr val="3E7E93"/>
              </a:buClr>
              <a:buNone/>
            </a:pPr>
            <a:r>
              <a:rPr lang="nl-BE" dirty="0">
                <a:solidFill>
                  <a:srgbClr val="3E7E9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Overzicht vormingen</a:t>
            </a:r>
            <a:endParaRPr lang="nl-BE" dirty="0">
              <a:solidFill>
                <a:srgbClr val="3E7E93"/>
              </a:solidFill>
            </a:endParaRPr>
          </a:p>
          <a:p>
            <a:pPr>
              <a:buClr>
                <a:srgbClr val="3E7E93"/>
              </a:buClr>
            </a:pPr>
            <a:endParaRPr lang="nl-BE" b="1" dirty="0">
              <a:solidFill>
                <a:schemeClr val="bg1"/>
              </a:solidFill>
            </a:endParaRPr>
          </a:p>
          <a:p>
            <a:pPr>
              <a:buClr>
                <a:srgbClr val="3E7E93"/>
              </a:buClr>
            </a:pPr>
            <a:endParaRPr lang="nl-BE" b="1" dirty="0">
              <a:solidFill>
                <a:schemeClr val="bg1"/>
              </a:solidFill>
            </a:endParaRPr>
          </a:p>
        </p:txBody>
      </p:sp>
      <p:pic>
        <p:nvPicPr>
          <p:cNvPr id="4" name="Afbeelding 3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85B173F1-AF0D-012D-8A4C-0A943176F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7" y="5761456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7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F3B831-A44B-E327-2488-F013188E2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>
                <a:solidFill>
                  <a:schemeClr val="accent6">
                    <a:lumMod val="75000"/>
                  </a:schemeClr>
                </a:solidFill>
              </a:rPr>
              <a:t>In company aanbod FeBi-VIVO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9BCDAB-84EE-6712-9A9C-D48770CE95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Titels uit open aanbod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Nieuw vanaf 2025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Gratis in company vorming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Max 4 dagdelen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Binnen de werktijd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Min 8 deelnemers</a:t>
            </a:r>
          </a:p>
          <a:p>
            <a:pPr marL="0" indent="0">
              <a:buNone/>
            </a:pPr>
            <a:r>
              <a:rPr lang="nl-NL" dirty="0">
                <a:hlinkClick r:id="rId2"/>
              </a:rPr>
              <a:t>Meer info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25DE584-1E6D-7D79-B48E-CFCEAC201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047565"/>
            <a:ext cx="5181600" cy="5129398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In company verbindende communicatie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Gratis in company vorming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Teamcoaching of basisopleiding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Binnen de werktijd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Min 8 deelnemers</a:t>
            </a:r>
          </a:p>
          <a:p>
            <a:pPr marL="0" indent="0">
              <a:buClr>
                <a:srgbClr val="3E7E93"/>
              </a:buClr>
              <a:buNone/>
            </a:pPr>
            <a:endParaRPr lang="nl-NL" dirty="0">
              <a:solidFill>
                <a:srgbClr val="3E7E93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Clr>
                <a:srgbClr val="3E7E93"/>
              </a:buClr>
              <a:buNone/>
            </a:pPr>
            <a:r>
              <a:rPr lang="nl-NL" dirty="0">
                <a:solidFill>
                  <a:srgbClr val="3E7E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Meer info</a:t>
            </a:r>
            <a:endParaRPr lang="nl-NL" dirty="0">
              <a:solidFill>
                <a:srgbClr val="3E7E93"/>
              </a:solidFill>
            </a:endParaRPr>
          </a:p>
          <a:p>
            <a:pPr marL="0" indent="0">
              <a:buClr>
                <a:srgbClr val="3E7E93"/>
              </a:buClr>
              <a:buNone/>
            </a:pPr>
            <a:endParaRPr lang="nl-NL" dirty="0">
              <a:solidFill>
                <a:srgbClr val="3E7E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884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6D18B-ED71-CB0E-72EF-A3391D987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sz="4400" dirty="0">
                <a:solidFill>
                  <a:schemeClr val="accent6">
                    <a:lumMod val="75000"/>
                  </a:schemeClr>
                </a:solidFill>
              </a:rPr>
              <a:t>Vormingsaanbod FeBi-VIVO</a:t>
            </a:r>
            <a:endParaRPr lang="nl-BE" dirty="0"/>
          </a:p>
        </p:txBody>
      </p:sp>
      <p:pic>
        <p:nvPicPr>
          <p:cNvPr id="4" name="Afbeelding 3" descr="Afbeelding met Website&#10;&#10;Automatisch gegenereerde beschrijving">
            <a:hlinkClick r:id="rId2"/>
            <a:extLst>
              <a:ext uri="{FF2B5EF4-FFF2-40B4-BE49-F238E27FC236}">
                <a16:creationId xmlns:a16="http://schemas.microsoft.com/office/drawing/2014/main" id="{3E0711A1-515F-543E-9D49-DD78E9E99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61442"/>
            <a:ext cx="5181600" cy="2383536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E1E721-328D-EF53-9145-C141EE884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78" y="1142455"/>
            <a:ext cx="5181600" cy="512939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Clr>
                <a:srgbClr val="3E7E93"/>
              </a:buClr>
              <a:buNone/>
            </a:pPr>
            <a:r>
              <a:rPr lang="nl-BE" b="1" dirty="0">
                <a:solidFill>
                  <a:schemeClr val="bg1"/>
                </a:solidFill>
              </a:rPr>
              <a:t>Hoe kan ik mij inschrijven? </a:t>
            </a:r>
          </a:p>
          <a:p>
            <a:pPr marL="800100" lvl="1" indent="-342900">
              <a:buClr>
                <a:srgbClr val="3E7E93"/>
              </a:buClr>
              <a:buFont typeface="Arial" panose="020B0604020202020204" pitchFamily="34" charset="0"/>
              <a:buChar char="•"/>
            </a:pPr>
            <a:r>
              <a:rPr lang="nl-BE" dirty="0"/>
              <a:t>Gebruik ons online platform </a:t>
            </a:r>
            <a:r>
              <a:rPr lang="nl-BE" dirty="0">
                <a:solidFill>
                  <a:srgbClr val="3E7E9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Extranet.</a:t>
            </a:r>
            <a:endParaRPr lang="nl-BE" dirty="0">
              <a:solidFill>
                <a:srgbClr val="3E7E93"/>
              </a:solidFill>
            </a:endParaRPr>
          </a:p>
          <a:p>
            <a:pPr marL="800100" lvl="1" indent="-342900">
              <a:buClr>
                <a:srgbClr val="3E7E93"/>
              </a:buClr>
              <a:buFont typeface="Arial" panose="020B0604020202020204" pitchFamily="34" charset="0"/>
              <a:buChar char="•"/>
            </a:pPr>
            <a:r>
              <a:rPr lang="nl-BE" dirty="0"/>
              <a:t>Geen login? Stuur </a:t>
            </a:r>
            <a:r>
              <a:rPr lang="nl-BE" dirty="0">
                <a:solidFill>
                  <a:srgbClr val="3E7E93"/>
                </a:solidFill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het aanvraagformulier </a:t>
            </a:r>
            <a:r>
              <a:rPr lang="nl-BE" dirty="0"/>
              <a:t>naar </a:t>
            </a:r>
            <a:r>
              <a:rPr lang="nl-BE" dirty="0">
                <a:solidFill>
                  <a:srgbClr val="3E7E9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extranet@afosoc-vesofo.org</a:t>
            </a:r>
            <a:endParaRPr lang="nl-BE" dirty="0">
              <a:solidFill>
                <a:srgbClr val="3E7E93"/>
              </a:solidFill>
            </a:endParaRPr>
          </a:p>
          <a:p>
            <a:pPr marL="457200" lvl="1" indent="0">
              <a:buClr>
                <a:srgbClr val="3E7E93"/>
              </a:buClr>
              <a:buNone/>
            </a:pPr>
            <a:endParaRPr lang="nl-BE" dirty="0"/>
          </a:p>
          <a:p>
            <a:pPr marL="0" indent="0">
              <a:buClr>
                <a:srgbClr val="3E7E93"/>
              </a:buClr>
              <a:buNone/>
            </a:pPr>
            <a:endParaRPr lang="nl-BE" b="1" dirty="0">
              <a:solidFill>
                <a:schemeClr val="bg1"/>
              </a:solidFill>
            </a:endParaRPr>
          </a:p>
          <a:p>
            <a:pPr marL="0" indent="0">
              <a:buClr>
                <a:srgbClr val="3E7E93"/>
              </a:buClr>
              <a:buNone/>
            </a:pPr>
            <a:r>
              <a:rPr lang="nl-BE" b="1" dirty="0">
                <a:solidFill>
                  <a:schemeClr val="bg1"/>
                </a:solidFill>
              </a:rPr>
              <a:t>Vragen? </a:t>
            </a:r>
            <a:r>
              <a:rPr lang="nl-BE" dirty="0">
                <a:solidFill>
                  <a:srgbClr val="3E7E93"/>
                </a:solidFill>
              </a:rPr>
              <a:t>vormingen@febi-vivo.org</a:t>
            </a:r>
          </a:p>
          <a:p>
            <a:pPr marL="0" indent="0">
              <a:buClr>
                <a:srgbClr val="3E7E93"/>
              </a:buClr>
              <a:buNone/>
            </a:pPr>
            <a:endParaRPr lang="nl-BE" sz="2000" b="1" dirty="0">
              <a:solidFill>
                <a:schemeClr val="bg1"/>
              </a:solidFill>
            </a:endParaRPr>
          </a:p>
        </p:txBody>
      </p:sp>
      <p:pic>
        <p:nvPicPr>
          <p:cNvPr id="5" name="Afbeelding 4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1FF0347F-D69C-E1BD-C50F-F90AC814C0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7" y="5761456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1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2B341-3B0B-760A-43B2-703ED908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Begeleidingspremie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46C32C-E9DB-B9BE-B20E-F12A4F61D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7565"/>
            <a:ext cx="5181600" cy="512939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Clr>
                <a:srgbClr val="3E7E93"/>
              </a:buClr>
              <a:buNone/>
            </a:pPr>
            <a:r>
              <a:rPr lang="nl-BE" b="1" dirty="0">
                <a:solidFill>
                  <a:schemeClr val="bg1"/>
                </a:solidFill>
              </a:rPr>
              <a:t>Voor wie?</a:t>
            </a:r>
          </a:p>
          <a:p>
            <a:pPr marL="342900" indent="-342900"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Stel je een jongere uit duaal leren of deeltijds leren deeltijds werken te werk met een arbeidscontract gesubsidieerd via sociale maribel dan ontvang je een begeleidingspremie </a:t>
            </a:r>
            <a:endParaRPr lang="nl-BE" dirty="0">
              <a:solidFill>
                <a:schemeClr val="bg1"/>
              </a:solidFill>
            </a:endParaRPr>
          </a:p>
          <a:p>
            <a:pPr marL="0" indent="0">
              <a:buClr>
                <a:srgbClr val="3E7E93"/>
              </a:buClr>
              <a:buNone/>
            </a:pPr>
            <a:r>
              <a:rPr lang="nl-BE" b="1" dirty="0">
                <a:solidFill>
                  <a:schemeClr val="bg1"/>
                </a:solidFill>
              </a:rPr>
              <a:t>Wat?</a:t>
            </a:r>
          </a:p>
          <a:p>
            <a:pPr marL="342900" indent="-342900">
              <a:buClr>
                <a:srgbClr val="3E7E93"/>
              </a:buClr>
            </a:pPr>
            <a:r>
              <a:rPr lang="nl-BE" dirty="0">
                <a:solidFill>
                  <a:schemeClr val="bg1"/>
                </a:solidFill>
              </a:rPr>
              <a:t>Per volle kalendermaand: €150</a:t>
            </a:r>
          </a:p>
          <a:p>
            <a:pPr marL="342900" indent="-342900">
              <a:buClr>
                <a:srgbClr val="3E7E93"/>
              </a:buClr>
            </a:pPr>
            <a:r>
              <a:rPr lang="nl-BE" dirty="0">
                <a:solidFill>
                  <a:schemeClr val="bg1"/>
                </a:solidFill>
              </a:rPr>
              <a:t>Bedrag wordt berekend pro rato de gerealiseerde tewerkstelling</a:t>
            </a:r>
          </a:p>
          <a:p>
            <a:pPr>
              <a:buClr>
                <a:srgbClr val="3E7E93"/>
              </a:buClr>
            </a:pPr>
            <a:endParaRPr lang="nl-BE" b="1" dirty="0">
              <a:solidFill>
                <a:schemeClr val="bg1"/>
              </a:solidFill>
            </a:endParaRPr>
          </a:p>
        </p:txBody>
      </p:sp>
      <p:pic>
        <p:nvPicPr>
          <p:cNvPr id="4" name="Afbeelding 3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EE7C5568-6FEB-753F-2195-D77ABEE9B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7" y="5761456"/>
            <a:ext cx="817702" cy="882240"/>
          </a:xfrm>
          <a:prstGeom prst="rect">
            <a:avLst/>
          </a:prstGeom>
        </p:spPr>
      </p:pic>
      <p:pic>
        <p:nvPicPr>
          <p:cNvPr id="10" name="Afbeelding 9" descr="Afbeelding met fles, overdekt, kruid, vloer&#10;&#10;Automatisch gegenereerde beschrijving">
            <a:extLst>
              <a:ext uri="{FF2B5EF4-FFF2-40B4-BE49-F238E27FC236}">
                <a16:creationId xmlns:a16="http://schemas.microsoft.com/office/drawing/2014/main" id="{CE05EB0C-B564-E100-1C7E-19B1850F1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274" y="1949570"/>
            <a:ext cx="3326703" cy="235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94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2B341-3B0B-760A-43B2-703ED9089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Begeleidingspremie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46C32C-E9DB-B9BE-B20E-F12A4F61DC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2400" b="1" dirty="0"/>
              <a:t>Procedure:</a:t>
            </a:r>
          </a:p>
          <a:p>
            <a:r>
              <a:rPr lang="nl-BE" sz="2400" dirty="0"/>
              <a:t>Mei: Het evaluatieformulier wordt naar de organisaties verstuurd</a:t>
            </a:r>
          </a:p>
          <a:p>
            <a:r>
              <a:rPr lang="nl-BE" sz="2400" dirty="0"/>
              <a:t>30 juni: uiterste indieningsdatum door de organisaties</a:t>
            </a:r>
          </a:p>
          <a:p>
            <a:r>
              <a:rPr lang="nl-BE" sz="2400" dirty="0"/>
              <a:t>Juli – aug: verwerking </a:t>
            </a:r>
          </a:p>
          <a:p>
            <a:r>
              <a:rPr lang="nl-BE" sz="2400" dirty="0"/>
              <a:t>Uitbetaling najaar</a:t>
            </a:r>
          </a:p>
          <a:p>
            <a:pPr marL="0" indent="0">
              <a:buNone/>
            </a:pPr>
            <a:r>
              <a:rPr lang="nl-BE" sz="2400" b="1" u="sng" dirty="0"/>
              <a:t>Opgelet: </a:t>
            </a:r>
            <a:r>
              <a:rPr lang="nl-BE" sz="2400" dirty="0"/>
              <a:t>Enkel organisaties die het evaluatieformulier invullen, kunnen de premie ontvangen.</a:t>
            </a:r>
          </a:p>
          <a:p>
            <a:pPr marL="0" indent="0">
              <a:buNone/>
            </a:pPr>
            <a:r>
              <a:rPr lang="nl-BE" sz="2400" dirty="0">
                <a:solidFill>
                  <a:srgbClr val="3E7E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Meer info </a:t>
            </a:r>
            <a:endParaRPr lang="nl-BE" sz="2400" dirty="0">
              <a:solidFill>
                <a:srgbClr val="3E7E93"/>
              </a:solidFill>
            </a:endParaRPr>
          </a:p>
          <a:p>
            <a:pPr marL="0" indent="0">
              <a:buNone/>
            </a:pPr>
            <a:r>
              <a:rPr lang="nl-BE" sz="2400" b="1" dirty="0"/>
              <a:t>Vragen: </a:t>
            </a:r>
            <a:r>
              <a:rPr lang="nl-BE" sz="2400" dirty="0">
                <a:solidFill>
                  <a:srgbClr val="3E7E9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info@vivosocialprofit.org</a:t>
            </a:r>
            <a:r>
              <a:rPr lang="nl-BE" sz="2400" dirty="0">
                <a:solidFill>
                  <a:srgbClr val="3E7E93"/>
                </a:solidFill>
              </a:rPr>
              <a:t> </a:t>
            </a:r>
          </a:p>
          <a:p>
            <a:pPr marL="0" indent="0">
              <a:buNone/>
            </a:pPr>
            <a:r>
              <a:rPr lang="nl-BE" sz="2400" dirty="0"/>
              <a:t>Vragen over duaal leren of over de erkenning als werkplek voor duaal leren</a:t>
            </a:r>
          </a:p>
          <a:p>
            <a:pPr marL="0" indent="0">
              <a:buNone/>
            </a:pPr>
            <a:r>
              <a:rPr lang="nl-BE" sz="2400" dirty="0">
                <a:solidFill>
                  <a:srgbClr val="3E7E9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duaal@vivosocialprofit.org</a:t>
            </a:r>
            <a:r>
              <a:rPr lang="nl-BE" sz="2400" dirty="0">
                <a:solidFill>
                  <a:srgbClr val="3E7E93"/>
                </a:solidFill>
              </a:rPr>
              <a:t> </a:t>
            </a:r>
          </a:p>
          <a:p>
            <a:endParaRPr lang="nl-BE" sz="2000" dirty="0"/>
          </a:p>
        </p:txBody>
      </p:sp>
      <p:pic>
        <p:nvPicPr>
          <p:cNvPr id="4" name="Afbeelding 3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EC118036-FFC7-3631-1C78-AE35F1AA12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7" y="5761456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78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37427-DADF-CD4E-2434-5A2D235C7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Succes met je studies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B319E0-30BD-7E56-A6DF-1EA5A3651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Clr>
                <a:srgbClr val="3E7E93"/>
              </a:buClr>
              <a:buNone/>
            </a:pPr>
            <a:r>
              <a:rPr lang="nl-BE" b="1" dirty="0">
                <a:solidFill>
                  <a:schemeClr val="bg1"/>
                </a:solidFill>
              </a:rPr>
              <a:t>Wie?</a:t>
            </a:r>
          </a:p>
          <a:p>
            <a:pPr marL="342900" indent="-342900">
              <a:buClr>
                <a:srgbClr val="3E7E93"/>
              </a:buClr>
            </a:pPr>
            <a:r>
              <a:rPr lang="nl-BE" dirty="0">
                <a:solidFill>
                  <a:schemeClr val="bg1"/>
                </a:solidFill>
              </a:rPr>
              <a:t>Studenten aan een CVO</a:t>
            </a:r>
            <a:br>
              <a:rPr lang="nl-BE" dirty="0">
                <a:solidFill>
                  <a:schemeClr val="bg1"/>
                </a:solidFill>
              </a:rPr>
            </a:br>
            <a:endParaRPr lang="nl-BE" dirty="0">
              <a:solidFill>
                <a:schemeClr val="bg1"/>
              </a:solidFill>
            </a:endParaRPr>
          </a:p>
          <a:p>
            <a:pPr marL="0" indent="0">
              <a:buClr>
                <a:srgbClr val="3E7E93"/>
              </a:buClr>
              <a:buNone/>
            </a:pPr>
            <a:r>
              <a:rPr lang="nl-BE" b="1" dirty="0">
                <a:solidFill>
                  <a:schemeClr val="bg1"/>
                </a:solidFill>
              </a:rPr>
              <a:t>Tegemoetkoming voor student per kalenderjaar:</a:t>
            </a:r>
          </a:p>
          <a:p>
            <a:pPr marL="342900" indent="-342900">
              <a:buClr>
                <a:srgbClr val="3E7E93"/>
              </a:buClr>
            </a:pPr>
            <a:r>
              <a:rPr lang="nl-BE" dirty="0">
                <a:solidFill>
                  <a:schemeClr val="bg1"/>
                </a:solidFill>
              </a:rPr>
              <a:t>Max €250 inschrijvingsgeld</a:t>
            </a:r>
          </a:p>
          <a:p>
            <a:pPr marL="342900" indent="-342900">
              <a:buClr>
                <a:srgbClr val="3E7E93"/>
              </a:buClr>
            </a:pPr>
            <a:r>
              <a:rPr lang="nl-BE" dirty="0">
                <a:solidFill>
                  <a:schemeClr val="bg1"/>
                </a:solidFill>
              </a:rPr>
              <a:t>Max €</a:t>
            </a:r>
            <a:r>
              <a:rPr lang="nl-BE">
                <a:solidFill>
                  <a:schemeClr val="bg1"/>
                </a:solidFill>
              </a:rPr>
              <a:t>50 cursusgeld</a:t>
            </a:r>
            <a:endParaRPr lang="nl-BE" dirty="0">
              <a:solidFill>
                <a:schemeClr val="bg1"/>
              </a:solidFill>
            </a:endParaRPr>
          </a:p>
          <a:p>
            <a:pPr marL="800100" lvl="1" indent="-342900">
              <a:buClr>
                <a:srgbClr val="3E7E93"/>
              </a:buClr>
              <a:buFont typeface="Arial" panose="020B0604020202020204" pitchFamily="34" charset="0"/>
              <a:buChar char="•"/>
            </a:pPr>
            <a:endParaRPr lang="nl-BE" dirty="0"/>
          </a:p>
          <a:p>
            <a:pPr marL="0" indent="0">
              <a:buClr>
                <a:srgbClr val="3E7E93"/>
              </a:buClr>
              <a:buNone/>
            </a:pPr>
            <a:r>
              <a:rPr lang="nl-BE" b="1" dirty="0">
                <a:solidFill>
                  <a:schemeClr val="bg1"/>
                </a:solidFill>
              </a:rPr>
              <a:t>Voorwaarden</a:t>
            </a:r>
          </a:p>
          <a:p>
            <a:pPr marL="342900" indent="-342900">
              <a:buClr>
                <a:srgbClr val="3E7E93"/>
              </a:buClr>
            </a:pPr>
            <a:r>
              <a:rPr lang="nl-BE" dirty="0">
                <a:solidFill>
                  <a:schemeClr val="bg1"/>
                </a:solidFill>
              </a:rPr>
              <a:t>Eén van de geselecteerde opleidingen</a:t>
            </a:r>
          </a:p>
          <a:p>
            <a:pPr marL="342900" indent="-342900">
              <a:buClr>
                <a:srgbClr val="3E7E93"/>
              </a:buClr>
            </a:pPr>
            <a:r>
              <a:rPr lang="nl-BE" dirty="0">
                <a:solidFill>
                  <a:schemeClr val="bg1"/>
                </a:solidFill>
              </a:rPr>
              <a:t>Stage in PC 329.01</a:t>
            </a:r>
          </a:p>
          <a:p>
            <a:pPr>
              <a:buClr>
                <a:srgbClr val="3E7E93"/>
              </a:buClr>
            </a:pPr>
            <a:endParaRPr lang="nl-BE" b="1" dirty="0">
              <a:solidFill>
                <a:schemeClr val="bg1"/>
              </a:solidFill>
            </a:endParaRPr>
          </a:p>
        </p:txBody>
      </p:sp>
      <p:pic>
        <p:nvPicPr>
          <p:cNvPr id="5" name="Afbeelding 4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64B110EE-5887-9DB1-A7A4-E2B5689A4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7" y="5761456"/>
            <a:ext cx="817702" cy="882240"/>
          </a:xfrm>
          <a:prstGeom prst="rect">
            <a:avLst/>
          </a:prstGeom>
        </p:spPr>
      </p:pic>
      <p:pic>
        <p:nvPicPr>
          <p:cNvPr id="8" name="Afbeelding 7" descr="Afbeelding met hemel, buitenshuis, speelgoed, boek&#10;&#10;Automatisch gegenereerde beschrijving">
            <a:extLst>
              <a:ext uri="{FF2B5EF4-FFF2-40B4-BE49-F238E27FC236}">
                <a16:creationId xmlns:a16="http://schemas.microsoft.com/office/drawing/2014/main" id="{E3D09658-84F6-576C-4CD2-3A26BCED1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28" y="1745672"/>
            <a:ext cx="4028193" cy="28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65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37427-DADF-CD4E-2434-5A2D235C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Succes met je studies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B319E0-30BD-7E56-A6DF-1EA5A3651B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nl-BE" sz="2400" b="1" dirty="0"/>
              <a:t>Procedure:</a:t>
            </a:r>
          </a:p>
          <a:p>
            <a:r>
              <a:rPr lang="nl-BE" sz="2400" dirty="0"/>
              <a:t>Invullen aanvraagformulier</a:t>
            </a:r>
          </a:p>
          <a:p>
            <a:r>
              <a:rPr lang="nl-BE" sz="2400" dirty="0"/>
              <a:t>Aanvraagformulier mailen naar </a:t>
            </a:r>
            <a:r>
              <a:rPr lang="nl-BE" sz="2400" dirty="0">
                <a:solidFill>
                  <a:srgbClr val="3E7E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succesmetjestudies@vivosocialprofit.org</a:t>
            </a:r>
            <a:endParaRPr lang="nl-BE" sz="2400" dirty="0">
              <a:solidFill>
                <a:srgbClr val="3E7E93"/>
              </a:solidFill>
            </a:endParaRPr>
          </a:p>
          <a:p>
            <a:r>
              <a:rPr lang="nl-BE" sz="2400" dirty="0"/>
              <a:t>2 aanvraagrondes:</a:t>
            </a:r>
          </a:p>
          <a:p>
            <a:pPr marL="685800" lvl="1" indent="-228600"/>
            <a:r>
              <a:rPr lang="nl-BE" dirty="0"/>
              <a:t>Aanvraag voor 31/12: betaling in maart</a:t>
            </a:r>
          </a:p>
          <a:p>
            <a:pPr marL="685800" lvl="1" indent="-228600"/>
            <a:r>
              <a:rPr lang="nl-BE" dirty="0"/>
              <a:t>Aanvraag voor 30/6: betaling in september</a:t>
            </a:r>
          </a:p>
          <a:p>
            <a:pPr marL="1143000" lvl="2" indent="-228600"/>
            <a:endParaRPr lang="nl-BE" sz="2400" dirty="0"/>
          </a:p>
          <a:p>
            <a:r>
              <a:rPr lang="nl-BE" sz="2400" dirty="0">
                <a:solidFill>
                  <a:srgbClr val="3E7E9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Meer info</a:t>
            </a:r>
            <a:endParaRPr lang="nl-BE" sz="2400" dirty="0">
              <a:solidFill>
                <a:srgbClr val="3E7E93"/>
              </a:solidFill>
            </a:endParaRPr>
          </a:p>
          <a:p>
            <a:r>
              <a:rPr lang="nl-BE" sz="2400" b="1" dirty="0"/>
              <a:t>Vragen: </a:t>
            </a:r>
            <a:r>
              <a:rPr lang="nl-BE" sz="2400" dirty="0">
                <a:solidFill>
                  <a:srgbClr val="3E7E9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info@vivosocialprofit.org</a:t>
            </a:r>
            <a:r>
              <a:rPr lang="nl-BE" sz="2400" dirty="0">
                <a:solidFill>
                  <a:srgbClr val="3E7E93"/>
                </a:solidFill>
              </a:rPr>
              <a:t> </a:t>
            </a:r>
          </a:p>
          <a:p>
            <a:endParaRPr lang="nl-BE" sz="2000" b="1" dirty="0"/>
          </a:p>
        </p:txBody>
      </p:sp>
      <p:pic>
        <p:nvPicPr>
          <p:cNvPr id="4" name="Afbeelding 3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A39DB03B-2DC0-B79B-025B-C9BD61B7C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7" y="5761456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4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 err="1">
                <a:solidFill>
                  <a:schemeClr val="accent6">
                    <a:lumMod val="75000"/>
                  </a:schemeClr>
                </a:solidFill>
              </a:rPr>
              <a:t>Ziedet</a:t>
            </a:r>
            <a:r>
              <a:rPr lang="nl-NL" sz="4000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nl-BE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80" y="923279"/>
            <a:ext cx="10998020" cy="4529785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nl-BE" sz="2400" dirty="0"/>
              <a:t>Online leermodules: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nl-BE" sz="2400" dirty="0"/>
              <a:t>Cultuursensitief handelen op de werkvloer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nl-BE" sz="2400" dirty="0"/>
              <a:t>Ingrijpen als omstaander bij discriminatie op de werkvloer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nl-BE" sz="2400" dirty="0"/>
              <a:t>Leerlabo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nl-BE" sz="2400" dirty="0">
                <a:solidFill>
                  <a:srgbClr val="3E7E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Meer info</a:t>
            </a:r>
            <a:endParaRPr lang="nl-BE" sz="2400" dirty="0">
              <a:solidFill>
                <a:srgbClr val="3E7E93"/>
              </a:solidFill>
            </a:endParaRPr>
          </a:p>
        </p:txBody>
      </p:sp>
      <p:pic>
        <p:nvPicPr>
          <p:cNvPr id="1026" name="Picture 2" descr="geen-racist">
            <a:extLst>
              <a:ext uri="{FF2B5EF4-FFF2-40B4-BE49-F238E27FC236}">
                <a16:creationId xmlns:a16="http://schemas.microsoft.com/office/drawing/2014/main" id="{7304522D-9811-8E29-63E0-FB77EB94A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32" y="2939807"/>
            <a:ext cx="4062412" cy="26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4C72483C-449E-B09C-AD9B-B2EDCF111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7" y="5761456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03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3F00EE4-E1C4-A1EF-3C40-A3BDBAD1C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2473" y="1041400"/>
            <a:ext cx="9144000" cy="2387600"/>
          </a:xfrm>
        </p:spPr>
        <p:txBody>
          <a:bodyPr>
            <a:normAutofit/>
          </a:bodyPr>
          <a:lstStyle/>
          <a:p>
            <a:r>
              <a:rPr lang="nl-NL" sz="4400" dirty="0">
                <a:solidFill>
                  <a:schemeClr val="accent6">
                    <a:lumMod val="75000"/>
                  </a:schemeClr>
                </a:solidFill>
              </a:rPr>
              <a:t>Met welke acties ondersteunt </a:t>
            </a:r>
            <a:br>
              <a:rPr lang="nl-NL" sz="4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sz="4400" dirty="0">
                <a:solidFill>
                  <a:schemeClr val="accent6">
                    <a:lumMod val="75000"/>
                  </a:schemeClr>
                </a:solidFill>
              </a:rPr>
              <a:t>het SF 329 de sector?</a:t>
            </a:r>
            <a:br>
              <a:rPr lang="nl-NL" sz="4400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nl-NL" sz="4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sz="2200" dirty="0">
                <a:solidFill>
                  <a:schemeClr val="accent6">
                    <a:lumMod val="75000"/>
                  </a:schemeClr>
                </a:solidFill>
              </a:rPr>
              <a:t>Als je door de bomen het bos niet meer ziet</a:t>
            </a:r>
          </a:p>
        </p:txBody>
      </p:sp>
      <p:pic>
        <p:nvPicPr>
          <p:cNvPr id="7" name="Afbeelding 6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83695BE9-9F5A-4722-8E16-CE58F32CF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  <p:pic>
        <p:nvPicPr>
          <p:cNvPr id="9" name="Afbeelding 8" descr="Afbeelding met buitenshuis, landschap, water, natuur&#10;&#10;Automatisch gegenereerde beschrijving">
            <a:extLst>
              <a:ext uri="{FF2B5EF4-FFF2-40B4-BE49-F238E27FC236}">
                <a16:creationId xmlns:a16="http://schemas.microsoft.com/office/drawing/2014/main" id="{E2418E94-EE79-6841-B010-CA798339F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144899"/>
            <a:ext cx="6400800" cy="208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40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5D957-EE95-A80B-095D-2378B4AF2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33FC4-8A9F-669B-5BDF-AE67C3E1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chemeClr val="accent6">
                    <a:lumMod val="75000"/>
                  </a:schemeClr>
                </a:solidFill>
              </a:rPr>
              <a:t>Leerlabo</a:t>
            </a:r>
            <a:endParaRPr lang="nl-BE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F57063C-20D3-13E6-0436-BCF150E40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80" y="923279"/>
            <a:ext cx="10998020" cy="4529785"/>
          </a:xfrm>
        </p:spPr>
        <p:txBody>
          <a:bodyPr/>
          <a:lstStyle/>
          <a:p>
            <a:r>
              <a:rPr lang="nl-BE" sz="2800" dirty="0">
                <a:solidFill>
                  <a:schemeClr val="accent2"/>
                </a:solidFill>
              </a:rPr>
              <a:t>Online</a:t>
            </a:r>
            <a:r>
              <a:rPr lang="nl-BE" dirty="0">
                <a:solidFill>
                  <a:schemeClr val="accent2"/>
                </a:solidFill>
              </a:rPr>
              <a:t> leerplatform in volle ontwikkeling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	</a:t>
            </a:r>
            <a:endParaRPr lang="nl-BE" sz="2800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Huidig aanbod rond generieke thema’s, Blink, </a:t>
            </a:r>
            <a:r>
              <a:rPr lang="nl-BE" dirty="0" err="1">
                <a:solidFill>
                  <a:schemeClr val="accent2"/>
                </a:solidFill>
              </a:rPr>
              <a:t>Ziedet</a:t>
            </a:r>
            <a:r>
              <a:rPr lang="nl-BE" dirty="0">
                <a:solidFill>
                  <a:schemeClr val="accent2"/>
                </a:solidFill>
              </a:rPr>
              <a:t>?, agressie, …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  <a:hlinkClick r:id="rId3"/>
              </a:rPr>
              <a:t>Login aanvragen</a:t>
            </a:r>
            <a:endParaRPr lang="nl-BE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AC957A52-1212-2FA4-9001-0BAF37B06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7" y="5761456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3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F9D40-0428-0A19-738C-B83E0199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chemeClr val="accent6">
                    <a:lumMod val="75000"/>
                  </a:schemeClr>
                </a:solidFill>
              </a:rPr>
              <a:t>Via Vorming Hogerop</a:t>
            </a:r>
            <a:endParaRPr lang="nl-BE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FA9542-434F-6391-3534-DC400D0DA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Wie?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	Werknemers uit PC 329.01</a:t>
            </a:r>
          </a:p>
          <a:p>
            <a:pPr marL="0" indent="0">
              <a:buNone/>
            </a:pPr>
            <a:endParaRPr lang="nl-BE" sz="800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Welke opleiding?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Graduaat maatschappelijk werk, intercultureel medewerker, Graduaat sociaal-cultureel werk, maar ook graduaat orthopedagogie, persoonsbegeleider, zorgkundige, basisverpleegkundige, kinderbegeleider, … 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Voorwaarden?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2 jaar anciënniteit bij huidige werkgever op </a:t>
            </a:r>
          </a:p>
          <a:p>
            <a:pPr marL="457200" lvl="1" indent="0">
              <a:buNone/>
            </a:pPr>
            <a:r>
              <a:rPr lang="nl-BE" dirty="0">
                <a:solidFill>
                  <a:schemeClr val="accent2"/>
                </a:solidFill>
              </a:rPr>
              <a:t>	uiterste inschrijvingsdatum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Contract onbepaalde duur, min. halftijds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Geen diplomavereisten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Slagen voor selectieproeven</a:t>
            </a: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Vergoeding voor de werknemer?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Betaling inschrijvingsgeld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 €200 per schooljaar voor boeken, werkkleding, …</a:t>
            </a:r>
          </a:p>
          <a:p>
            <a:pPr lvl="2"/>
            <a:endParaRPr lang="nl-BE" dirty="0">
              <a:solidFill>
                <a:schemeClr val="accent2"/>
              </a:solidFill>
            </a:endParaRP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F55D417-B8C1-5D44-7602-8D2D44A7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439" y="3046583"/>
            <a:ext cx="3437747" cy="2737092"/>
          </a:xfrm>
          <a:prstGeom prst="rect">
            <a:avLst/>
          </a:prstGeom>
        </p:spPr>
      </p:pic>
      <p:pic>
        <p:nvPicPr>
          <p:cNvPr id="6" name="Afbeelding 5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66A9485B-7D05-4E48-B48E-B0B114E0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7" y="5761456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55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F9D40-0428-0A19-738C-B83E0199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>
                <a:solidFill>
                  <a:schemeClr val="accent6">
                    <a:lumMod val="75000"/>
                  </a:schemeClr>
                </a:solidFill>
              </a:rPr>
              <a:t>Via Vorming Hogerop</a:t>
            </a:r>
            <a:endParaRPr lang="nl-BE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FA9542-434F-6391-3534-DC400D0DA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745724"/>
            <a:ext cx="10515600" cy="4990160"/>
          </a:xfrm>
        </p:spPr>
        <p:txBody>
          <a:bodyPr>
            <a:normAutofit fontScale="925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Loon?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Werknemer behoudt loon zonder extra premies voor weekend- of nachtwerk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Werkgever ontvangt vergoeding voor vervanging</a:t>
            </a:r>
          </a:p>
          <a:p>
            <a:pPr marL="450850" lvl="1" indent="0">
              <a:buNone/>
            </a:pPr>
            <a:endParaRPr lang="nl-BE" sz="800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Nog op de werkvloer? </a:t>
            </a:r>
            <a:endParaRPr lang="nl-BE" sz="1000" dirty="0">
              <a:solidFill>
                <a:schemeClr val="accent2"/>
              </a:solidFill>
            </a:endParaRPr>
          </a:p>
          <a:p>
            <a:pPr lvl="3"/>
            <a:endParaRPr lang="nl-BE" sz="100" dirty="0">
              <a:solidFill>
                <a:schemeClr val="accent2"/>
              </a:solidFill>
            </a:endParaRP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Voltijdse opleiding: enkel tijdens de zomervakantie</a:t>
            </a:r>
            <a:r>
              <a:rPr lang="nl-BE" dirty="0">
                <a:solidFill>
                  <a:schemeClr val="accent2"/>
                </a:solidFill>
                <a:latin typeface="Calibri"/>
              </a:rPr>
              <a:t> aanwezig</a:t>
            </a: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fontAlgn="base"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defRPr/>
            </a:pPr>
            <a:r>
              <a:rPr kumimoji="0" lang="nl-BE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Waarom deelnemen? </a:t>
            </a:r>
          </a:p>
          <a:p>
            <a:pPr lvl="1" fontAlgn="base">
              <a:spcAft>
                <a:spcPct val="0"/>
              </a:spcAft>
              <a:buClr>
                <a:srgbClr val="E9428C"/>
              </a:buClr>
              <a:defRPr/>
            </a:pPr>
            <a:r>
              <a:rPr kumimoji="0" lang="nl-BE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Plaatsen socioculturele sector blijven onderbenut</a:t>
            </a:r>
            <a:r>
              <a:rPr lang="nl-BE" dirty="0">
                <a:solidFill>
                  <a:schemeClr val="accent2"/>
                </a:solidFill>
                <a:latin typeface="Calibri"/>
              </a:rPr>
              <a:t> </a:t>
            </a: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r>
              <a:rPr lang="nl-BE" sz="2400" dirty="0">
                <a:solidFill>
                  <a:schemeClr val="accent4">
                    <a:lumMod val="75000"/>
                  </a:schemeClr>
                </a:solidFill>
              </a:rPr>
              <a:t>Inschrijven vanaf 20/12/2024 op </a:t>
            </a:r>
            <a:r>
              <a:rPr lang="nl-BE" sz="2400" dirty="0">
                <a:hlinkClick r:id="rId3"/>
              </a:rPr>
              <a:t>https://www.vivosocialprofit.org/vorming-hogerop</a:t>
            </a:r>
            <a:r>
              <a:rPr lang="nl-BE" sz="2400" dirty="0"/>
              <a:t> </a:t>
            </a:r>
          </a:p>
          <a:p>
            <a:pPr marL="0" indent="0">
              <a:buNone/>
            </a:pPr>
            <a:endParaRPr lang="nl-BE" sz="2400" dirty="0"/>
          </a:p>
          <a:p>
            <a:r>
              <a:rPr lang="nl-BE" dirty="0">
                <a:solidFill>
                  <a:schemeClr val="accent2"/>
                </a:solidFill>
              </a:rPr>
              <a:t>Vragen: </a:t>
            </a:r>
            <a:r>
              <a:rPr lang="nl-BE" dirty="0">
                <a:hlinkClick r:id="rId4"/>
              </a:rPr>
              <a:t>viavorminghogerop@vivosocialprofit.org</a:t>
            </a:r>
            <a:r>
              <a:rPr lang="nl-BE" dirty="0"/>
              <a:t> </a:t>
            </a: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nl-BE" dirty="0"/>
          </a:p>
        </p:txBody>
      </p:sp>
      <p:pic>
        <p:nvPicPr>
          <p:cNvPr id="5" name="Afbeelding 4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9DB3A5AC-D280-0DEA-5638-875A628DF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7" y="5761456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41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609FB-9F5F-1E52-ACAD-9CA20B71E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88B615-9710-9EFB-F436-0D15DAACB5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132412-0015-29EC-169C-03BE8320C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65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2B25D-3D3E-0A60-32C4-6A10D4B01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5BF3E5-9B95-0C31-AA2F-F47BF4180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B91D4C0-A614-611D-94EA-FA6F47663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95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DB626-AD13-E2BB-B441-916E79C8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361B69-22E1-C1EC-5B93-05DAEE5E33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B1D1678-2AAF-89C2-E9E3-7E55E21A1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6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F4C391-6ED7-8BCF-640E-06F024F0C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028466-FEDA-4C0A-5E91-77BFF36086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4BBE114-1EB4-8753-6562-495CB5977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14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1A9D2-0BA2-2EDF-6490-3BE890807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5BE5BB-FF76-F705-DAD0-AF0AB299AF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2CEC3CA-E38A-869E-A13B-FCE49A836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43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09FBE-A949-8B63-AF45-169EECEE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F8F22C-30CC-A185-114D-5E9DB4372E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3C8CF7-99A5-E418-7557-92815123A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38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C3AF5-8D4A-C503-87AF-5B824CFAC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341CFF-EDA3-5686-23C3-E72A0FB6F0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49B2808-5230-A7CB-02F3-97B460111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58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7BB0E6-63B8-47D6-0901-9516097B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Team sociaal fonds 329 - VIVO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CDD690-9563-3A54-EB6C-D2A0B9F28F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</a:rPr>
              <a:t>Assia Hamdaoui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Jobcreatie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Basistraject kansarmoede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</a:rPr>
              <a:t>Bas Maes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Loopbaan,-preventie en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welzijnsbeleid</a:t>
            </a:r>
          </a:p>
          <a:p>
            <a:endParaRPr lang="nl-NL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</a:rPr>
              <a:t>Esther Ongenaed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Projectverantwoordelijke</a:t>
            </a:r>
          </a:p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4DBEC4F-03B2-141A-31D0-45C2CD210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047565"/>
            <a:ext cx="5181598" cy="5129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</a:rPr>
              <a:t>Elvira Staskowiak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Vormingsaanbod Febi-VIVO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</a:rPr>
              <a:t>Hilde Vanstalle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Via vorming hogerop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Picture 4" descr="assia">
            <a:extLst>
              <a:ext uri="{FF2B5EF4-FFF2-40B4-BE49-F238E27FC236}">
                <a16:creationId xmlns:a16="http://schemas.microsoft.com/office/drawing/2014/main" id="{B42B6E08-69D8-A054-D209-F37FECEA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28" y="1116577"/>
            <a:ext cx="1341952" cy="13419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as">
            <a:extLst>
              <a:ext uri="{FF2B5EF4-FFF2-40B4-BE49-F238E27FC236}">
                <a16:creationId xmlns:a16="http://schemas.microsoft.com/office/drawing/2014/main" id="{E52DAE05-B0C2-9091-1005-59D989E79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950" y="2752326"/>
            <a:ext cx="1427626" cy="14276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32752944-80F1-C88D-96E9-844970EDF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  <p:pic>
        <p:nvPicPr>
          <p:cNvPr id="9" name="Afbeelding 8" descr="Afbeelding met persoon, Menselijk gezicht, glimlach, kleding&#10;&#10;Automatisch gegenereerde beschrijving">
            <a:extLst>
              <a:ext uri="{FF2B5EF4-FFF2-40B4-BE49-F238E27FC236}">
                <a16:creationId xmlns:a16="http://schemas.microsoft.com/office/drawing/2014/main" id="{0C965AA2-97D9-D892-7B75-724F2DD93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950" y="4485813"/>
            <a:ext cx="1427626" cy="14276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fbeelding 10" descr="Afbeelding met Menselijk gezicht, persoon, portret, kleding&#10;&#10;Automatisch gegenereerde beschrijving">
            <a:extLst>
              <a:ext uri="{FF2B5EF4-FFF2-40B4-BE49-F238E27FC236}">
                <a16:creationId xmlns:a16="http://schemas.microsoft.com/office/drawing/2014/main" id="{80A9C46F-845D-E237-EA33-394CB2AA32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55" y="1047565"/>
            <a:ext cx="1386696" cy="13866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Hilde">
            <a:extLst>
              <a:ext uri="{FF2B5EF4-FFF2-40B4-BE49-F238E27FC236}">
                <a16:creationId xmlns:a16="http://schemas.microsoft.com/office/drawing/2014/main" id="{0125B356-9951-8240-495C-03E45B0B6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555" y="3180174"/>
            <a:ext cx="1386696" cy="13866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648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91012-806C-2587-ACBD-5D450F7AC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Outreachende acties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F6A51D-376F-EE02-E774-24F9FFD16B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875070"/>
            <a:ext cx="9819967" cy="5751871"/>
          </a:xfrm>
        </p:spPr>
        <p:txBody>
          <a:bodyPr/>
          <a:lstStyle/>
          <a:p>
            <a:r>
              <a:rPr lang="nl-NL" b="1" dirty="0"/>
              <a:t>Voor wie?</a:t>
            </a:r>
          </a:p>
          <a:p>
            <a:pPr marL="0" indent="0">
              <a:buNone/>
            </a:pPr>
            <a:r>
              <a:rPr lang="nl-NL" sz="2400" b="1" dirty="0"/>
              <a:t>Socio-culturele organisaties </a:t>
            </a:r>
            <a:r>
              <a:rPr lang="nl-NL" sz="2400" dirty="0"/>
              <a:t>en </a:t>
            </a:r>
            <a:r>
              <a:rPr lang="nl-NL" sz="2400" b="1" dirty="0"/>
              <a:t>lokale besturen </a:t>
            </a:r>
            <a:r>
              <a:rPr lang="nl-NL" sz="2400" dirty="0"/>
              <a:t>die niet-</a:t>
            </a:r>
            <a:r>
              <a:rPr lang="nl-NL" sz="2400" dirty="0" err="1"/>
              <a:t>beroepsactieve</a:t>
            </a:r>
            <a:r>
              <a:rPr lang="nl-NL" sz="2400" dirty="0"/>
              <a:t> personen ondersteunen, begeleiden en faciliteren bij de eerste stappen op de werkvloer, </a:t>
            </a:r>
            <a:r>
              <a:rPr lang="nl-NL" sz="2400" b="1" dirty="0"/>
              <a:t>richting</a:t>
            </a:r>
            <a:r>
              <a:rPr lang="nl-NL" sz="2400" dirty="0"/>
              <a:t> een regulier </a:t>
            </a:r>
            <a:r>
              <a:rPr lang="nl-NL" sz="2400" b="1" dirty="0"/>
              <a:t>zorgberoep</a:t>
            </a:r>
            <a:r>
              <a:rPr lang="nl-NL" sz="2400" dirty="0"/>
              <a:t>. </a:t>
            </a:r>
          </a:p>
          <a:p>
            <a:r>
              <a:rPr lang="nl-NL" b="1" dirty="0"/>
              <a:t>Premie? </a:t>
            </a:r>
          </a:p>
          <a:p>
            <a:pPr marL="0" indent="0">
              <a:buNone/>
            </a:pPr>
            <a:r>
              <a:rPr lang="nl-NL" sz="2400" dirty="0"/>
              <a:t>Premie basisondersteuning: € 1.500,00 (BO) Extra ondersteuning € 3.000,00 </a:t>
            </a:r>
          </a:p>
          <a:p>
            <a:r>
              <a:rPr lang="nl-NL" b="1" dirty="0"/>
              <a:t>Wat? </a:t>
            </a:r>
          </a:p>
          <a:p>
            <a:pPr lvl="1"/>
            <a:r>
              <a:rPr lang="nl-NL" sz="2000" dirty="0"/>
              <a:t>Talentgesprek</a:t>
            </a:r>
          </a:p>
          <a:p>
            <a:pPr lvl="1"/>
            <a:r>
              <a:rPr lang="nl-NL" sz="2000" dirty="0"/>
              <a:t>Collectieve begeleiding</a:t>
            </a:r>
          </a:p>
          <a:p>
            <a:pPr lvl="1"/>
            <a:r>
              <a:rPr lang="nl-NL" sz="2000" dirty="0"/>
              <a:t>Nazorg bij niet-aanwerving</a:t>
            </a:r>
          </a:p>
          <a:p>
            <a:pPr lvl="1"/>
            <a:r>
              <a:rPr lang="nl-NL" sz="2000" dirty="0" err="1"/>
              <a:t>Taalcoaching</a:t>
            </a:r>
            <a:endParaRPr lang="nl-NL" sz="2000" dirty="0"/>
          </a:p>
          <a:p>
            <a:pPr lvl="1"/>
            <a:r>
              <a:rPr lang="nl-NL" sz="2000" dirty="0"/>
              <a:t>Sollicitatietraining</a:t>
            </a:r>
          </a:p>
          <a:p>
            <a:pPr lvl="1"/>
            <a:r>
              <a:rPr lang="nl-NL" sz="2000" dirty="0"/>
              <a:t>…</a:t>
            </a:r>
          </a:p>
          <a:p>
            <a:endParaRPr lang="nl-NL" b="1" dirty="0"/>
          </a:p>
        </p:txBody>
      </p:sp>
      <p:pic>
        <p:nvPicPr>
          <p:cNvPr id="1026" name="Picture 2" descr="handen">
            <a:extLst>
              <a:ext uri="{FF2B5EF4-FFF2-40B4-BE49-F238E27FC236}">
                <a16:creationId xmlns:a16="http://schemas.microsoft.com/office/drawing/2014/main" id="{ADC19E53-8929-B9D6-18BB-B302A6745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19" y="4814274"/>
            <a:ext cx="4559422" cy="168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9430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8B07A-F0D7-6B6B-7C4D-798B239AE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15EB7-5298-4323-B85B-B2A850265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Outreachende acties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BCBF46-41C3-F8D4-72B7-0F1364F539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875070"/>
            <a:ext cx="9819967" cy="5751871"/>
          </a:xfrm>
        </p:spPr>
        <p:txBody>
          <a:bodyPr/>
          <a:lstStyle/>
          <a:p>
            <a:r>
              <a:rPr lang="nl-NL" b="1" dirty="0"/>
              <a:t>Hoe?</a:t>
            </a:r>
          </a:p>
          <a:p>
            <a:pPr marL="0" indent="0">
              <a:buNone/>
            </a:pPr>
            <a:endParaRPr lang="nl-NL" b="1" dirty="0"/>
          </a:p>
        </p:txBody>
      </p:sp>
      <p:pic>
        <p:nvPicPr>
          <p:cNvPr id="1026" name="Picture 2" descr="handen">
            <a:extLst>
              <a:ext uri="{FF2B5EF4-FFF2-40B4-BE49-F238E27FC236}">
                <a16:creationId xmlns:a16="http://schemas.microsoft.com/office/drawing/2014/main" id="{FABEA65C-AD4A-C581-1290-F3DA8A7A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578" y="4699521"/>
            <a:ext cx="4559422" cy="168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C68241F-6747-E55F-0A41-090E8992D1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5108675"/>
              </p:ext>
            </p:extLst>
          </p:nvPr>
        </p:nvGraphicFramePr>
        <p:xfrm>
          <a:off x="1533833" y="580693"/>
          <a:ext cx="93218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C012BEDA-890C-B49C-4AAF-FF4948E9265D}"/>
              </a:ext>
            </a:extLst>
          </p:cNvPr>
          <p:cNvSpPr txBox="1"/>
          <p:nvPr/>
        </p:nvSpPr>
        <p:spPr>
          <a:xfrm>
            <a:off x="6296211" y="5205376"/>
            <a:ext cx="455942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nl-NL" i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Meer informatie?</a:t>
            </a:r>
          </a:p>
          <a:p>
            <a:pPr algn="r"/>
            <a:r>
              <a:rPr lang="nl-NL" i="1" dirty="0">
                <a:solidFill>
                  <a:srgbClr val="809EC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Outreachende acties | Vivo</a:t>
            </a:r>
            <a:endParaRPr lang="nl-NL" i="1" dirty="0">
              <a:solidFill>
                <a:srgbClr val="809EC2"/>
              </a:solidFill>
            </a:endParaRPr>
          </a:p>
          <a:p>
            <a:pPr algn="r"/>
            <a:r>
              <a:rPr lang="nl-NL" b="0" i="1" u="sng" dirty="0">
                <a:solidFill>
                  <a:srgbClr val="E8418B"/>
                </a:solidFill>
                <a:effectLst/>
                <a:latin typeface="roboto" panose="02000000000000000000" pitchFamily="2" charset="0"/>
                <a:hlinkClick r:id="rId9"/>
              </a:rPr>
              <a:t>Outreachende_acties@vivosocialprofit.org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2753459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Trefpunt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</a:rPr>
              <a:t>odi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80" y="923279"/>
            <a:ext cx="4768670" cy="4529785"/>
          </a:xfrm>
        </p:spPr>
        <p:txBody>
          <a:bodyPr>
            <a:normAutofit/>
          </a:bodyPr>
          <a:lstStyle/>
          <a:p>
            <a:r>
              <a:rPr lang="nl-BE" sz="2400" dirty="0"/>
              <a:t>Info over </a:t>
            </a:r>
            <a:r>
              <a:rPr lang="nl-BE" sz="2400" dirty="0" err="1"/>
              <a:t>cultuursensitieve</a:t>
            </a:r>
            <a:r>
              <a:rPr lang="nl-BE" sz="2400" dirty="0"/>
              <a:t> hulpverlening aan de hand van 10 thema’s</a:t>
            </a:r>
          </a:p>
          <a:p>
            <a:endParaRPr lang="nl-BE" sz="2400" dirty="0"/>
          </a:p>
          <a:p>
            <a:r>
              <a:rPr lang="nl-BE" sz="2400" dirty="0"/>
              <a:t>Een </a:t>
            </a:r>
            <a:r>
              <a:rPr lang="nl-BE" sz="2400" dirty="0" err="1"/>
              <a:t>toolbox</a:t>
            </a:r>
            <a:r>
              <a:rPr lang="nl-BE" sz="2400" dirty="0"/>
              <a:t> vol publicaties, video’s, websites, …</a:t>
            </a:r>
          </a:p>
          <a:p>
            <a:endParaRPr lang="nl-BE" sz="2400" dirty="0"/>
          </a:p>
          <a:p>
            <a:r>
              <a:rPr lang="nl-BE" sz="2400" dirty="0"/>
              <a:t>Overzicht van sprekers en vormingen</a:t>
            </a:r>
          </a:p>
          <a:p>
            <a:endParaRPr lang="nl-BE" sz="2400" dirty="0"/>
          </a:p>
          <a:p>
            <a:r>
              <a:rPr lang="nl-BE" sz="2400" dirty="0"/>
              <a:t>Samen met experten uit het veld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17CDD9-0FF6-45D3-B03F-BA3E63D2B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31650" r="7000" b="19355"/>
          <a:stretch/>
        </p:blipFill>
        <p:spPr bwMode="auto">
          <a:xfrm>
            <a:off x="5257800" y="745725"/>
            <a:ext cx="6934199" cy="28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84BE2759-AFA5-45A9-8CD6-24A44769D1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r="5128"/>
          <a:stretch/>
        </p:blipFill>
        <p:spPr>
          <a:xfrm>
            <a:off x="7696200" y="1079166"/>
            <a:ext cx="2143758" cy="730584"/>
          </a:xfrm>
          <a:prstGeom prst="rect">
            <a:avLst/>
          </a:prstGeom>
        </p:spPr>
      </p:pic>
      <p:sp>
        <p:nvSpPr>
          <p:cNvPr id="7" name="Tekstvak 29">
            <a:extLst>
              <a:ext uri="{FF2B5EF4-FFF2-40B4-BE49-F238E27FC236}">
                <a16:creationId xmlns:a16="http://schemas.microsoft.com/office/drawing/2014/main" id="{BF8107BF-36F5-4246-BCB4-B9C6D2BB0E06}"/>
              </a:ext>
            </a:extLst>
          </p:cNvPr>
          <p:cNvSpPr txBox="1"/>
          <p:nvPr/>
        </p:nvSpPr>
        <p:spPr>
          <a:xfrm>
            <a:off x="6715845" y="3992740"/>
            <a:ext cx="3648204" cy="8679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nl-BE" sz="2800" b="1" dirty="0">
                <a:latin typeface="Gilroy ExtraBold" panose="00000900000000000000" pitchFamily="50" charset="0"/>
              </a:rPr>
              <a:t>Benieuwd? Surf naar </a:t>
            </a:r>
            <a:r>
              <a:rPr lang="nl-BE" sz="2800" b="1" dirty="0">
                <a:solidFill>
                  <a:srgbClr val="E55912"/>
                </a:solidFill>
                <a:latin typeface="Gilroy ExtraBold" panose="00000900000000000000" pitchFamily="50" charset="0"/>
              </a:rPr>
              <a:t>www.trefpuntodi.be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585EE3D2-1C2F-4F3C-AB25-7B6350EB2644}"/>
              </a:ext>
            </a:extLst>
          </p:cNvPr>
          <p:cNvGrpSpPr/>
          <p:nvPr/>
        </p:nvGrpSpPr>
        <p:grpSpPr>
          <a:xfrm>
            <a:off x="7145319" y="4932891"/>
            <a:ext cx="3218730" cy="732264"/>
            <a:chOff x="8894254" y="6179888"/>
            <a:chExt cx="3218730" cy="732264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7539F36-AB0C-48B5-A57A-B44F932A4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1407" y="6336325"/>
              <a:ext cx="419391" cy="419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9C6B8DAD-0F24-4703-8688-3875EADC3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0720" y="6179888"/>
              <a:ext cx="732264" cy="73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kstvak 38">
              <a:extLst>
                <a:ext uri="{FF2B5EF4-FFF2-40B4-BE49-F238E27FC236}">
                  <a16:creationId xmlns:a16="http://schemas.microsoft.com/office/drawing/2014/main" id="{3CC398C7-51AA-4450-BDF4-65487D99FC2B}"/>
                </a:ext>
              </a:extLst>
            </p:cNvPr>
            <p:cNvSpPr txBox="1"/>
            <p:nvPr/>
          </p:nvSpPr>
          <p:spPr>
            <a:xfrm>
              <a:off x="8894254" y="6412497"/>
              <a:ext cx="28370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buNone/>
              </a:pPr>
              <a:r>
                <a:rPr lang="nl-BE" sz="1800" b="1" dirty="0">
                  <a:solidFill>
                    <a:srgbClr val="5A2A27"/>
                  </a:solidFill>
                  <a:latin typeface="Gilroy ExtraBold" panose="00000900000000000000" pitchFamily="50" charset="0"/>
                </a:rPr>
                <a:t>&amp; volg ons op           of</a:t>
              </a:r>
            </a:p>
          </p:txBody>
        </p:sp>
      </p:grpSp>
      <p:pic>
        <p:nvPicPr>
          <p:cNvPr id="5" name="Afbeelding 4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F1C98368-53F1-C24D-EF31-5CE52D73F4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7" y="5761456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39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04431-A4DE-1FB5-9B8E-345D9F8F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Werkbaarheidsacties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C17AB0-4A9B-4196-53F7-22DDC27A9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6310" y="933920"/>
            <a:ext cx="3581399" cy="4990160"/>
          </a:xfrm>
        </p:spPr>
        <p:txBody>
          <a:bodyPr/>
          <a:lstStyle/>
          <a:p>
            <a:pPr marL="450850" lvl="1" indent="0">
              <a:buNone/>
            </a:pPr>
            <a:endParaRPr lang="nl-BE" dirty="0"/>
          </a:p>
          <a:p>
            <a:r>
              <a:rPr lang="nl-BE" dirty="0"/>
              <a:t> </a:t>
            </a:r>
            <a:r>
              <a:rPr lang="nl-NL" dirty="0">
                <a:hlinkClick r:id="rId3"/>
              </a:rPr>
              <a:t>www.waardevolwerk.be</a:t>
            </a:r>
            <a:r>
              <a:rPr lang="nl-NL" dirty="0"/>
              <a:t> </a:t>
            </a:r>
          </a:p>
          <a:p>
            <a:endParaRPr lang="nl-BE" dirty="0"/>
          </a:p>
          <a:p>
            <a:r>
              <a:rPr lang="nl-NL" dirty="0">
                <a:hlinkClick r:id="rId4"/>
              </a:rPr>
              <a:t>www.facebook.com/waardevolwerk</a:t>
            </a:r>
            <a:r>
              <a:rPr lang="nl-NL" dirty="0"/>
              <a:t> </a:t>
            </a:r>
          </a:p>
          <a:p>
            <a:endParaRPr lang="nl-BE" dirty="0"/>
          </a:p>
          <a:p>
            <a:r>
              <a:rPr lang="nl-BE" dirty="0">
                <a:hlinkClick r:id="rId5"/>
              </a:rPr>
              <a:t>De goestinggenerator</a:t>
            </a:r>
            <a:endParaRPr lang="nl-BE" dirty="0"/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EECBB9-4499-2CDF-C595-D94D804C4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748" y="745724"/>
            <a:ext cx="7827942" cy="5200339"/>
          </a:xfrm>
          <a:prstGeom prst="rect">
            <a:avLst/>
          </a:prstGeom>
        </p:spPr>
      </p:pic>
      <p:pic>
        <p:nvPicPr>
          <p:cNvPr id="6" name="Afbeelding 5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AD3CE844-E3CD-11BB-0F6C-6044C92A4C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7" y="5761456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64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01937-EA14-F195-464A-2BCD2D23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Contact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84DAC4-09AD-12BB-DC25-DA61518967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sz="2400" b="1" dirty="0"/>
              <a:t>Nog vragen</a:t>
            </a:r>
            <a:r>
              <a:rPr lang="nl-BE" sz="2400"/>
              <a:t>: </a:t>
            </a:r>
            <a:r>
              <a:rPr lang="nl-BE" sz="2400">
                <a:solidFill>
                  <a:srgbClr val="3E7E9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</a:t>
            </a:r>
            <a:r>
              <a:rPr lang="nl-BE" sz="2400" dirty="0">
                <a:solidFill>
                  <a:srgbClr val="3E7E9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vivosocialprofit.org</a:t>
            </a:r>
            <a:endParaRPr lang="nl-BE" sz="2400" dirty="0">
              <a:solidFill>
                <a:srgbClr val="3E7E93"/>
              </a:solidFill>
            </a:endParaRPr>
          </a:p>
          <a:p>
            <a:pPr marL="0" indent="0">
              <a:buNone/>
            </a:pPr>
            <a:r>
              <a:rPr lang="nl-BE" sz="2400" dirty="0"/>
              <a:t>Op de hoogte blijven van onze acties?</a:t>
            </a:r>
          </a:p>
          <a:p>
            <a:pPr marL="0" indent="0">
              <a:buNone/>
            </a:pPr>
            <a:r>
              <a:rPr lang="nl-BE" sz="2400" dirty="0"/>
              <a:t>Schrijf je in op de nieuwsbrief </a:t>
            </a:r>
            <a:r>
              <a:rPr lang="nl-BE" sz="2400" dirty="0">
                <a:solidFill>
                  <a:srgbClr val="3E7E9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SCW</a:t>
            </a:r>
            <a:r>
              <a:rPr lang="nl-BE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nl-BE" sz="2400" dirty="0"/>
              <a:t>en </a:t>
            </a:r>
            <a:r>
              <a:rPr lang="nl-BE" sz="2400" dirty="0">
                <a:solidFill>
                  <a:srgbClr val="3E7E9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VIVO</a:t>
            </a:r>
            <a:r>
              <a:rPr lang="nl-BE" sz="2400" dirty="0">
                <a:solidFill>
                  <a:srgbClr val="3E7E93"/>
                </a:solidFill>
              </a:rPr>
              <a:t>!</a:t>
            </a:r>
          </a:p>
          <a:p>
            <a:endParaRPr lang="nl-BE" dirty="0"/>
          </a:p>
        </p:txBody>
      </p:sp>
      <p:pic>
        <p:nvPicPr>
          <p:cNvPr id="4" name="Afbeelding 3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E8D24966-5004-AE64-BA25-2E4995B2E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7" y="5761456"/>
            <a:ext cx="817702" cy="882240"/>
          </a:xfrm>
          <a:prstGeom prst="rect">
            <a:avLst/>
          </a:prstGeom>
        </p:spPr>
      </p:pic>
      <p:pic>
        <p:nvPicPr>
          <p:cNvPr id="7" name="Afbeelding 6" descr="Houten blokken met vraagtekens">
            <a:extLst>
              <a:ext uri="{FF2B5EF4-FFF2-40B4-BE49-F238E27FC236}">
                <a16:creationId xmlns:a16="http://schemas.microsoft.com/office/drawing/2014/main" id="{49E212C1-9DE6-12BA-83BA-F35584754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78" y="2690067"/>
            <a:ext cx="3504422" cy="233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00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7BB0E6-63B8-47D6-0901-9516097B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Team sociaal fonds 329 - VIVO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CDD690-9563-3A54-EB6C-D2A0B9F28F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</a:rPr>
              <a:t>Karolien François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Succes met je studies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Begeleidingspremies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Vormingsaanbod FeBi-Vivo</a:t>
            </a:r>
          </a:p>
          <a:p>
            <a:pPr marL="0" indent="0">
              <a:buNone/>
            </a:pPr>
            <a:endParaRPr lang="nl-NL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</a:rPr>
              <a:t>Stefan Mertens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Succes met je studies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</a:rPr>
              <a:t>Tom Gallin</a:t>
            </a:r>
          </a:p>
          <a:p>
            <a:pPr>
              <a:buClr>
                <a:srgbClr val="3E7E93"/>
              </a:buClr>
            </a:pPr>
            <a:r>
              <a:rPr lang="nl-NL" dirty="0">
                <a:solidFill>
                  <a:schemeClr val="bg1"/>
                </a:solidFill>
              </a:rPr>
              <a:t>Taalondersteuning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7" name="Afbeelding 6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32752944-80F1-C88D-96E9-844970EDF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  <p:pic>
        <p:nvPicPr>
          <p:cNvPr id="8" name="Picture 2" descr="Karolien_francois">
            <a:extLst>
              <a:ext uri="{FF2B5EF4-FFF2-40B4-BE49-F238E27FC236}">
                <a16:creationId xmlns:a16="http://schemas.microsoft.com/office/drawing/2014/main" id="{AA6B6E68-10DE-B401-01B5-8EEA7C4FA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98" y="1045489"/>
            <a:ext cx="1359205" cy="1359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om">
            <a:extLst>
              <a:ext uri="{FF2B5EF4-FFF2-40B4-BE49-F238E27FC236}">
                <a16:creationId xmlns:a16="http://schemas.microsoft.com/office/drawing/2014/main" id="{A95961A5-726C-6560-ED9B-7BB0DB174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154" y="4554235"/>
            <a:ext cx="1359204" cy="13592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Afbeelding met clipart, tekenfilm, illustratie&#10;&#10;Automatisch gegenereerde beschrijving">
            <a:extLst>
              <a:ext uri="{FF2B5EF4-FFF2-40B4-BE49-F238E27FC236}">
                <a16:creationId xmlns:a16="http://schemas.microsoft.com/office/drawing/2014/main" id="{569FE4B1-854B-476F-861C-A4D2B306F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65" y="2666685"/>
            <a:ext cx="1504116" cy="1504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9617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ICOBA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7565"/>
            <a:ext cx="5181600" cy="51293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900" dirty="0"/>
          </a:p>
          <a:p>
            <a:r>
              <a:rPr lang="nl-NL" sz="1900" dirty="0"/>
              <a:t>Kennis- en expertisecentrum</a:t>
            </a:r>
          </a:p>
          <a:p>
            <a:endParaRPr lang="nl-NL" sz="1900" dirty="0"/>
          </a:p>
          <a:p>
            <a:r>
              <a:rPr lang="nl-NL" sz="1900" dirty="0"/>
              <a:t>Omgaan met lastig, grensoverschrijdend en agressief gedrag</a:t>
            </a:r>
          </a:p>
          <a:p>
            <a:endParaRPr lang="nl-NL" sz="1900" dirty="0"/>
          </a:p>
          <a:p>
            <a:r>
              <a:rPr lang="nl-NL" sz="1900" dirty="0"/>
              <a:t>Bestaat sinds 2004</a:t>
            </a:r>
            <a:endParaRPr lang="nl-BE" sz="1900" dirty="0">
              <a:solidFill>
                <a:schemeClr val="accent2"/>
              </a:solidFill>
              <a:effectLst/>
            </a:endParaRPr>
          </a:p>
          <a:p>
            <a:endParaRPr lang="nl-BE" sz="1900" dirty="0"/>
          </a:p>
          <a:p>
            <a:r>
              <a:rPr lang="nl-BE" sz="1900" dirty="0"/>
              <a:t>Vlaamse Social-Profit</a:t>
            </a:r>
          </a:p>
          <a:p>
            <a:endParaRPr lang="nl-BE" sz="1900" dirty="0"/>
          </a:p>
          <a:p>
            <a:r>
              <a:rPr lang="nl-BE" sz="1900" dirty="0"/>
              <a:t>6 medewerkers</a:t>
            </a:r>
            <a:endParaRPr lang="nl-NL" sz="1900" dirty="0"/>
          </a:p>
        </p:txBody>
      </p:sp>
      <p:pic>
        <p:nvPicPr>
          <p:cNvPr id="4" name="Afbeelding 3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83B5DA66-4678-1AA3-A8CA-CCFE4B30A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25701"/>
            <a:ext cx="5181600" cy="1373125"/>
          </a:xfrm>
          <a:prstGeom prst="rect">
            <a:avLst/>
          </a:prstGeom>
          <a:noFill/>
        </p:spPr>
      </p:pic>
      <p:pic>
        <p:nvPicPr>
          <p:cNvPr id="6" name="Afbeelding 5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4A1F8604-39BD-210E-0118-4CD893FFA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ICOBA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Voor wie?</a:t>
            </a:r>
          </a:p>
          <a:p>
            <a:pPr marL="0" indent="0">
              <a:buNone/>
            </a:pPr>
            <a:r>
              <a:rPr lang="nl-NL" sz="2400" dirty="0">
                <a:solidFill>
                  <a:schemeClr val="accent2"/>
                </a:solidFill>
              </a:rPr>
              <a:t>Vlaamse Social Profit</a:t>
            </a:r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2004: de opvoedingssector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2009: de kinderopvang en gezondheidszorg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2021: uitbreiding door VIA 6 met</a:t>
            </a:r>
          </a:p>
          <a:p>
            <a:pPr lvl="2"/>
            <a:r>
              <a:rPr lang="nl-NL" dirty="0">
                <a:solidFill>
                  <a:schemeClr val="accent2"/>
                </a:solidFill>
              </a:rPr>
              <a:t>de gezinszorg</a:t>
            </a:r>
          </a:p>
          <a:p>
            <a:pPr lvl="2"/>
            <a:r>
              <a:rPr lang="nl-NL" dirty="0">
                <a:solidFill>
                  <a:schemeClr val="accent2"/>
                </a:solidFill>
              </a:rPr>
              <a:t>de maatwerkbedrijven</a:t>
            </a:r>
          </a:p>
          <a:p>
            <a:pPr lvl="2"/>
            <a:r>
              <a:rPr lang="nl-NL" dirty="0">
                <a:solidFill>
                  <a:schemeClr val="accent2"/>
                </a:solidFill>
              </a:rPr>
              <a:t>de socioculturele organisaties</a:t>
            </a:r>
          </a:p>
        </p:txBody>
      </p:sp>
      <p:pic>
        <p:nvPicPr>
          <p:cNvPr id="5" name="Afbeelding 4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E6C440EF-C728-F6DE-6965-60F2560B0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37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ICOBA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Opdracht?</a:t>
            </a: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ICOBA wil de veiligheid en het welzijn van medewerkers en doelgroep bevorderen en zo: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bijdragen aan hun ontwikkeling en kwaliteit van werken, leven en leren.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werken in de sociale sector werkbaar en aantrekkelijk houden.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bijdragen aan een kwaliteitsvolle en continue hulp- en dienstverlening, ook als het moeilijk loopt.</a:t>
            </a:r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5" name="Afbeelding 4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4E2724A7-C255-0D2B-7DB4-B567037BE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87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ICOBA</a:t>
            </a:r>
            <a:endParaRPr lang="nl-B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Hoe?</a:t>
            </a: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Organisaties stimuleren en ondersteunen bij een </a:t>
            </a:r>
            <a:r>
              <a:rPr lang="nl-NL" b="1" dirty="0">
                <a:solidFill>
                  <a:schemeClr val="accent2"/>
                </a:solidFill>
              </a:rPr>
              <a:t>integrale</a:t>
            </a:r>
            <a:r>
              <a:rPr lang="nl-NL" dirty="0">
                <a:solidFill>
                  <a:schemeClr val="accent2"/>
                </a:solidFill>
              </a:rPr>
              <a:t> en </a:t>
            </a:r>
            <a:r>
              <a:rPr lang="nl-NL" b="1" dirty="0">
                <a:solidFill>
                  <a:schemeClr val="accent2"/>
                </a:solidFill>
              </a:rPr>
              <a:t>structurele</a:t>
            </a:r>
            <a:r>
              <a:rPr lang="nl-NL" dirty="0">
                <a:solidFill>
                  <a:schemeClr val="accent2"/>
                </a:solidFill>
              </a:rPr>
              <a:t> aanpak van agressief en grensoverschrijdend gedrag.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Medewerkers sensibiliseren en ondersteunen in hun </a:t>
            </a:r>
            <a:r>
              <a:rPr lang="nl-NL" b="1" dirty="0">
                <a:solidFill>
                  <a:schemeClr val="accent2"/>
                </a:solidFill>
              </a:rPr>
              <a:t>veerkracht </a:t>
            </a:r>
            <a:r>
              <a:rPr lang="nl-NL" dirty="0">
                <a:solidFill>
                  <a:schemeClr val="accent2"/>
                </a:solidFill>
              </a:rPr>
              <a:t>en </a:t>
            </a:r>
            <a:r>
              <a:rPr lang="nl-NL" b="1" dirty="0">
                <a:solidFill>
                  <a:schemeClr val="accent2"/>
                </a:solidFill>
              </a:rPr>
              <a:t>competenties</a:t>
            </a:r>
            <a:r>
              <a:rPr lang="nl-NL" dirty="0">
                <a:solidFill>
                  <a:schemeClr val="accent2"/>
                </a:solidFill>
              </a:rPr>
              <a:t> om agressief en grensoverschrijdend gedrag te voorkomen en er gepast op te reageren.</a:t>
            </a:r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4CC340B-3457-2DCF-8F00-23E5370F3B8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7890" y="3861773"/>
            <a:ext cx="2534071" cy="1856001"/>
          </a:xfrm>
          <a:prstGeom prst="rect">
            <a:avLst/>
          </a:prstGeom>
        </p:spPr>
      </p:pic>
      <p:pic>
        <p:nvPicPr>
          <p:cNvPr id="6" name="Afbeelding 5" descr="Afbeelding met cirkel, schermopname, Graphics, ontwerp&#10;&#10;Automatisch gegenereerde beschrijving">
            <a:extLst>
              <a:ext uri="{FF2B5EF4-FFF2-40B4-BE49-F238E27FC236}">
                <a16:creationId xmlns:a16="http://schemas.microsoft.com/office/drawing/2014/main" id="{8D0FE62D-8413-8BC8-73C6-FEA2E3FDE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2" y="5913439"/>
            <a:ext cx="817702" cy="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12747"/>
      </p:ext>
    </p:extLst>
  </p:cSld>
  <p:clrMapOvr>
    <a:masterClrMapping/>
  </p:clrMapOvr>
</p:sld>
</file>

<file path=ppt/theme/theme1.xml><?xml version="1.0" encoding="utf-8"?>
<a:theme xmlns:a="http://schemas.openxmlformats.org/drawingml/2006/main" name="1_Titeldia's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isstijl" id="{ECDBF57C-D0BF-413C-B406-E607DBA57C69}" vid="{76824EE6-9613-409B-8998-69106683B38D}"/>
    </a:ext>
  </a:extLst>
</a:theme>
</file>

<file path=ppt/theme/theme2.xml><?xml version="1.0" encoding="utf-8"?>
<a:theme xmlns:a="http://schemas.openxmlformats.org/drawingml/2006/main" name="2_Basismodel">
  <a:themeElements>
    <a:clrScheme name="Aangepast 1">
      <a:dk1>
        <a:srgbClr val="FFFFFF"/>
      </a:dk1>
      <a:lt1>
        <a:srgbClr val="000000"/>
      </a:lt1>
      <a:dk2>
        <a:srgbClr val="444D26"/>
      </a:dk2>
      <a:lt2>
        <a:srgbClr val="FEFAC9"/>
      </a:lt2>
      <a:accent1>
        <a:srgbClr val="3E7E93"/>
      </a:accent1>
      <a:accent2>
        <a:srgbClr val="3E7E93"/>
      </a:accent2>
      <a:accent3>
        <a:srgbClr val="63C3D1"/>
      </a:accent3>
      <a:accent4>
        <a:srgbClr val="4EA49D"/>
      </a:accent4>
      <a:accent5>
        <a:srgbClr val="E9428C"/>
      </a:accent5>
      <a:accent6>
        <a:srgbClr val="809EC2"/>
      </a:accent6>
      <a:hlink>
        <a:srgbClr val="809EC2"/>
      </a:hlink>
      <a:folHlink>
        <a:srgbClr val="9C85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isstijl" id="{ECDBF57C-D0BF-413C-B406-E607DBA57C69}" vid="{2AFF874B-42A5-4935-ABB7-2FB92139C676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Infosessie PC 331 - 6 februari 2024.pptx</Template>
  <TotalTime>946</TotalTime>
  <Words>1520</Words>
  <Application>Microsoft Office PowerPoint</Application>
  <PresentationFormat>Breedbeeld</PresentationFormat>
  <Paragraphs>372</Paragraphs>
  <Slides>44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44</vt:i4>
      </vt:variant>
    </vt:vector>
  </HeadingPairs>
  <TitlesOfParts>
    <vt:vector size="58" baseType="lpstr">
      <vt:lpstr>Arial</vt:lpstr>
      <vt:lpstr>Arial Rounded MT Bold</vt:lpstr>
      <vt:lpstr>Bahnschrift</vt:lpstr>
      <vt:lpstr>Calibri</vt:lpstr>
      <vt:lpstr>ChollaSans</vt:lpstr>
      <vt:lpstr>Courier New</vt:lpstr>
      <vt:lpstr>Gilroy ExtraBold</vt:lpstr>
      <vt:lpstr>Lato Light</vt:lpstr>
      <vt:lpstr>roboto</vt:lpstr>
      <vt:lpstr>Simple-Line-Icons</vt:lpstr>
      <vt:lpstr>Wingdings</vt:lpstr>
      <vt:lpstr>Wingdings 3</vt:lpstr>
      <vt:lpstr>1_Titeldia's</vt:lpstr>
      <vt:lpstr>2_Basismodel</vt:lpstr>
      <vt:lpstr>PowerPoint-presentatie</vt:lpstr>
      <vt:lpstr>Afspraken</vt:lpstr>
      <vt:lpstr>Met welke acties ondersteunt  het SF 329 de sector?  Als je door de bomen het bos niet meer ziet</vt:lpstr>
      <vt:lpstr>Team sociaal fonds 329 - VIVO</vt:lpstr>
      <vt:lpstr>Team sociaal fonds 329 - VIVO</vt:lpstr>
      <vt:lpstr>ICOBA</vt:lpstr>
      <vt:lpstr>ICOBA</vt:lpstr>
      <vt:lpstr>ICOBA</vt:lpstr>
      <vt:lpstr>ICOBA</vt:lpstr>
      <vt:lpstr>ICOBA</vt:lpstr>
      <vt:lpstr>ICOBA</vt:lpstr>
      <vt:lpstr>ICOBA</vt:lpstr>
      <vt:lpstr>ICOBA</vt:lpstr>
      <vt:lpstr>ICOBA</vt:lpstr>
      <vt:lpstr>Jobcreatie</vt:lpstr>
      <vt:lpstr>Jobcreatie</vt:lpstr>
      <vt:lpstr>Loopbaan, -preventie en welzijnsbeleid</vt:lpstr>
      <vt:lpstr>Taalondersteuning</vt:lpstr>
      <vt:lpstr>Taalondersteuning</vt:lpstr>
      <vt:lpstr>Basistraject kansarmoede</vt:lpstr>
      <vt:lpstr>Hoe subsidies aanvragen?</vt:lpstr>
      <vt:lpstr>Vormingsaanbod FeBi-VIVO</vt:lpstr>
      <vt:lpstr>In company aanbod FeBi-VIVO</vt:lpstr>
      <vt:lpstr>Vormingsaanbod FeBi-VIVO</vt:lpstr>
      <vt:lpstr>Begeleidingspremie</vt:lpstr>
      <vt:lpstr>Begeleidingspremie</vt:lpstr>
      <vt:lpstr>Succes met je studies</vt:lpstr>
      <vt:lpstr>Succes met je studies</vt:lpstr>
      <vt:lpstr>Ziedet?</vt:lpstr>
      <vt:lpstr>Leerlabo</vt:lpstr>
      <vt:lpstr>Via Vorming Hogerop</vt:lpstr>
      <vt:lpstr>Via Vorming Hogerop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Outreachende acties</vt:lpstr>
      <vt:lpstr>Outreachende acties</vt:lpstr>
      <vt:lpstr>Trefpunt odi</vt:lpstr>
      <vt:lpstr>Werkbaarheidsacties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Leen De Wolf</dc:creator>
  <cp:lastModifiedBy>Esther Ongenaed</cp:lastModifiedBy>
  <cp:revision>117</cp:revision>
  <dcterms:created xsi:type="dcterms:W3CDTF">2024-01-17T07:12:47Z</dcterms:created>
  <dcterms:modified xsi:type="dcterms:W3CDTF">2024-12-09T09:15:44Z</dcterms:modified>
</cp:coreProperties>
</file>